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74" r:id="rId2"/>
    <p:sldId id="368" r:id="rId3"/>
    <p:sldId id="464" r:id="rId4"/>
    <p:sldId id="525" r:id="rId5"/>
    <p:sldId id="526" r:id="rId6"/>
    <p:sldId id="468" r:id="rId7"/>
    <p:sldId id="445" r:id="rId8"/>
    <p:sldId id="527" r:id="rId9"/>
    <p:sldId id="528" r:id="rId10"/>
    <p:sldId id="529" r:id="rId11"/>
    <p:sldId id="273" r:id="rId12"/>
    <p:sldId id="265" r:id="rId13"/>
    <p:sldId id="390" r:id="rId14"/>
    <p:sldId id="292" r:id="rId15"/>
    <p:sldId id="297" r:id="rId16"/>
    <p:sldId id="500" r:id="rId17"/>
    <p:sldId id="530" r:id="rId18"/>
    <p:sldId id="531" r:id="rId19"/>
    <p:sldId id="532" r:id="rId20"/>
    <p:sldId id="293" r:id="rId21"/>
    <p:sldId id="516" r:id="rId22"/>
    <p:sldId id="533" r:id="rId23"/>
    <p:sldId id="377" r:id="rId24"/>
    <p:sldId id="282" r:id="rId25"/>
  </p:sldIdLst>
  <p:sldSz cx="9144000" cy="6858000" type="screen4x3"/>
  <p:notesSz cx="6858000" cy="9144000"/>
  <p:defaultTextStyle>
    <a:defPPr>
      <a:defRPr lang="zh-CN"/>
    </a:defPPr>
    <a:lvl1pPr algn="l" rtl="0" fontAlgn="base">
      <a:spcBef>
        <a:spcPct val="0"/>
      </a:spcBef>
      <a:spcAft>
        <a:spcPct val="0"/>
      </a:spcAft>
      <a:defRPr sz="2400" b="1" kern="1200">
        <a:solidFill>
          <a:srgbClr val="CC0000"/>
        </a:solidFill>
        <a:latin typeface="Arial" pitchFamily="34" charset="0"/>
        <a:ea typeface="宋体" pitchFamily="2" charset="-122"/>
        <a:cs typeface="+mn-cs"/>
      </a:defRPr>
    </a:lvl1pPr>
    <a:lvl2pPr marL="457200" algn="l" rtl="0" fontAlgn="base">
      <a:spcBef>
        <a:spcPct val="0"/>
      </a:spcBef>
      <a:spcAft>
        <a:spcPct val="0"/>
      </a:spcAft>
      <a:defRPr sz="2400" b="1" kern="1200">
        <a:solidFill>
          <a:srgbClr val="CC0000"/>
        </a:solidFill>
        <a:latin typeface="Arial" pitchFamily="34" charset="0"/>
        <a:ea typeface="宋体" pitchFamily="2" charset="-122"/>
        <a:cs typeface="+mn-cs"/>
      </a:defRPr>
    </a:lvl2pPr>
    <a:lvl3pPr marL="914400" algn="l" rtl="0" fontAlgn="base">
      <a:spcBef>
        <a:spcPct val="0"/>
      </a:spcBef>
      <a:spcAft>
        <a:spcPct val="0"/>
      </a:spcAft>
      <a:defRPr sz="2400" b="1" kern="1200">
        <a:solidFill>
          <a:srgbClr val="CC0000"/>
        </a:solidFill>
        <a:latin typeface="Arial" pitchFamily="34" charset="0"/>
        <a:ea typeface="宋体" pitchFamily="2" charset="-122"/>
        <a:cs typeface="+mn-cs"/>
      </a:defRPr>
    </a:lvl3pPr>
    <a:lvl4pPr marL="1371600" algn="l" rtl="0" fontAlgn="base">
      <a:spcBef>
        <a:spcPct val="0"/>
      </a:spcBef>
      <a:spcAft>
        <a:spcPct val="0"/>
      </a:spcAft>
      <a:defRPr sz="2400" b="1" kern="1200">
        <a:solidFill>
          <a:srgbClr val="CC0000"/>
        </a:solidFill>
        <a:latin typeface="Arial" pitchFamily="34" charset="0"/>
        <a:ea typeface="宋体" pitchFamily="2" charset="-122"/>
        <a:cs typeface="+mn-cs"/>
      </a:defRPr>
    </a:lvl4pPr>
    <a:lvl5pPr marL="1828800" algn="l" rtl="0" fontAlgn="base">
      <a:spcBef>
        <a:spcPct val="0"/>
      </a:spcBef>
      <a:spcAft>
        <a:spcPct val="0"/>
      </a:spcAft>
      <a:defRPr sz="2400" b="1" kern="1200">
        <a:solidFill>
          <a:srgbClr val="CC0000"/>
        </a:solidFill>
        <a:latin typeface="Arial" pitchFamily="34" charset="0"/>
        <a:ea typeface="宋体" pitchFamily="2" charset="-122"/>
        <a:cs typeface="+mn-cs"/>
      </a:defRPr>
    </a:lvl5pPr>
    <a:lvl6pPr marL="2286000" algn="l" defTabSz="914400" rtl="0" eaLnBrk="1" latinLnBrk="0" hangingPunct="1">
      <a:defRPr sz="2400" b="1" kern="1200">
        <a:solidFill>
          <a:srgbClr val="CC0000"/>
        </a:solidFill>
        <a:latin typeface="Arial" pitchFamily="34" charset="0"/>
        <a:ea typeface="宋体" pitchFamily="2" charset="-122"/>
        <a:cs typeface="+mn-cs"/>
      </a:defRPr>
    </a:lvl6pPr>
    <a:lvl7pPr marL="2743200" algn="l" defTabSz="914400" rtl="0" eaLnBrk="1" latinLnBrk="0" hangingPunct="1">
      <a:defRPr sz="2400" b="1" kern="1200">
        <a:solidFill>
          <a:srgbClr val="CC0000"/>
        </a:solidFill>
        <a:latin typeface="Arial" pitchFamily="34" charset="0"/>
        <a:ea typeface="宋体" pitchFamily="2" charset="-122"/>
        <a:cs typeface="+mn-cs"/>
      </a:defRPr>
    </a:lvl7pPr>
    <a:lvl8pPr marL="3200400" algn="l" defTabSz="914400" rtl="0" eaLnBrk="1" latinLnBrk="0" hangingPunct="1">
      <a:defRPr sz="2400" b="1" kern="1200">
        <a:solidFill>
          <a:srgbClr val="CC0000"/>
        </a:solidFill>
        <a:latin typeface="Arial" pitchFamily="34" charset="0"/>
        <a:ea typeface="宋体" pitchFamily="2" charset="-122"/>
        <a:cs typeface="+mn-cs"/>
      </a:defRPr>
    </a:lvl8pPr>
    <a:lvl9pPr marL="3657600" algn="l" defTabSz="914400" rtl="0" eaLnBrk="1" latinLnBrk="0" hangingPunct="1">
      <a:defRPr sz="2400" b="1" kern="1200">
        <a:solidFill>
          <a:srgbClr val="CC0000"/>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0066"/>
    <a:srgbClr val="FF0000"/>
    <a:srgbClr val="000000"/>
    <a:srgbClr val="E4DF21"/>
    <a:srgbClr val="C8D927"/>
    <a:srgbClr val="DEEC22"/>
    <a:srgbClr val="E6E61A"/>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2" autoAdjust="0"/>
    <p:restoredTop sz="94480"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a:solidFill>
                  <a:schemeClr val="tx1"/>
                </a:solidFill>
                <a:latin typeface="+mn-lt"/>
                <a:ea typeface="+mn-ea"/>
              </a:defRPr>
            </a:lvl1pPr>
          </a:lstStyle>
          <a:p>
            <a:pPr>
              <a:defRPr/>
            </a:pPr>
            <a:fld id="{6D897BCB-E7C2-42CB-9769-8EFA248442E8}" type="datetimeFigureOut">
              <a:rPr lang="zh-CN" altLang="en-US"/>
              <a:pPr>
                <a:defRPr/>
              </a:pPr>
              <a:t>2021/11/1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a:solidFill>
                  <a:schemeClr val="tx1"/>
                </a:solidFill>
                <a:latin typeface="+mn-lt"/>
                <a:ea typeface="+mn-ea"/>
              </a:defRPr>
            </a:lvl1pPr>
          </a:lstStyle>
          <a:p>
            <a:pPr>
              <a:defRPr/>
            </a:pPr>
            <a:fld id="{3099DA10-E2EF-4DBF-9E27-068134BC4B9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Rot="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altLang="zh-CN" smtClean="0"/>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headEnd/>
            <a:tailEnd/>
          </a:ln>
        </p:spPr>
      </p:sp>
      <p:sp>
        <p:nvSpPr>
          <p:cNvPr id="35843"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txBox="1">
            <a:spLocks noGrp="1"/>
          </p:cNvSpPr>
          <p:nvPr/>
        </p:nvSpPr>
        <p:spPr>
          <a:xfrm>
            <a:off x="3884613" y="8685213"/>
            <a:ext cx="2971800" cy="457200"/>
          </a:xfrm>
          <a:prstGeom prst="rect">
            <a:avLst/>
          </a:prstGeom>
          <a:noFill/>
        </p:spPr>
        <p:txBody>
          <a:bodyPr anchor="b"/>
          <a:lstStyle/>
          <a:p>
            <a:pPr algn="r" fontAlgn="auto">
              <a:spcBef>
                <a:spcPts val="0"/>
              </a:spcBef>
              <a:spcAft>
                <a:spcPts val="0"/>
              </a:spcAft>
              <a:defRPr/>
            </a:pPr>
            <a:fld id="{040E3783-C077-45EF-9D1F-EF49814DE441}" type="slidenum">
              <a:rPr lang="zh-CN" altLang="en-US" sz="1200" b="0">
                <a:solidFill>
                  <a:schemeClr val="tx1"/>
                </a:solidFill>
                <a:latin typeface="+mn-lt"/>
                <a:ea typeface="+mn-ea"/>
              </a:rPr>
              <a:pPr algn="r" fontAlgn="auto">
                <a:spcBef>
                  <a:spcPts val="0"/>
                </a:spcBef>
                <a:spcAft>
                  <a:spcPts val="0"/>
                </a:spcAft>
                <a:defRPr/>
              </a:pPr>
              <a:t>20</a:t>
            </a:fld>
            <a:endParaRPr lang="zh-CN" altLang="en-US" sz="1200" b="0">
              <a:solidFill>
                <a:schemeClr val="tx1"/>
              </a:solidFill>
              <a:latin typeface="+mn-lt"/>
              <a:ea typeface="+mn-ea"/>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headEnd/>
            <a:tailEnd/>
          </a:ln>
        </p:spPr>
      </p:sp>
      <p:sp>
        <p:nvSpPr>
          <p:cNvPr id="35843"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txBox="1">
            <a:spLocks noGrp="1"/>
          </p:cNvSpPr>
          <p:nvPr/>
        </p:nvSpPr>
        <p:spPr>
          <a:xfrm>
            <a:off x="3884613" y="8685213"/>
            <a:ext cx="2971800" cy="457200"/>
          </a:xfrm>
          <a:prstGeom prst="rect">
            <a:avLst/>
          </a:prstGeom>
          <a:noFill/>
        </p:spPr>
        <p:txBody>
          <a:bodyPr anchor="b"/>
          <a:lstStyle/>
          <a:p>
            <a:pPr algn="r" fontAlgn="auto">
              <a:spcBef>
                <a:spcPts val="0"/>
              </a:spcBef>
              <a:spcAft>
                <a:spcPts val="0"/>
              </a:spcAft>
              <a:defRPr/>
            </a:pPr>
            <a:fld id="{040E3783-C077-45EF-9D1F-EF49814DE441}" type="slidenum">
              <a:rPr lang="zh-CN" altLang="en-US" sz="1200" b="0">
                <a:solidFill>
                  <a:schemeClr val="tx1"/>
                </a:solidFill>
                <a:latin typeface="+mn-lt"/>
                <a:ea typeface="+mn-ea"/>
              </a:rPr>
              <a:pPr algn="r" fontAlgn="auto">
                <a:spcBef>
                  <a:spcPts val="0"/>
                </a:spcBef>
                <a:spcAft>
                  <a:spcPts val="0"/>
                </a:spcAft>
                <a:defRPr/>
              </a:pPr>
              <a:t>21</a:t>
            </a:fld>
            <a:endParaRPr lang="zh-CN" altLang="en-US" sz="1200" b="0">
              <a:solidFill>
                <a:schemeClr val="tx1"/>
              </a:solidFill>
              <a:latin typeface="+mn-lt"/>
              <a:ea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6245225"/>
            <a:ext cx="2133600" cy="476250"/>
          </a:xfrm>
          <a:prstGeom prst="rect">
            <a:avLst/>
          </a:prstGeom>
        </p:spPr>
        <p:txBody>
          <a:bodyPr/>
          <a:lstStyle>
            <a:lvl1pPr algn="l" fontAlgn="auto">
              <a:spcBef>
                <a:spcPts val="0"/>
              </a:spcBef>
              <a:spcAft>
                <a:spcPts val="0"/>
              </a:spcAft>
              <a:defRPr sz="1800" b="0">
                <a:solidFill>
                  <a:schemeClr val="tx1"/>
                </a:solidFill>
                <a:latin typeface="+mn-lt"/>
                <a:ea typeface="+mn-ea"/>
              </a:defRPr>
            </a:lvl1pPr>
          </a:lstStyle>
          <a:p>
            <a:pPr>
              <a:defRPr/>
            </a:pPr>
            <a:endParaRPr lang="en-US" altLang="zh-CN"/>
          </a:p>
        </p:txBody>
      </p:sp>
      <p:sp>
        <p:nvSpPr>
          <p:cNvPr id="5" name="页脚占位符 4"/>
          <p:cNvSpPr>
            <a:spLocks noGrp="1"/>
          </p:cNvSpPr>
          <p:nvPr>
            <p:ph type="ftr" sz="quarter" idx="11"/>
          </p:nvPr>
        </p:nvSpPr>
        <p:spPr>
          <a:xfrm>
            <a:off x="3124200" y="6245225"/>
            <a:ext cx="2895600" cy="476250"/>
          </a:xfrm>
          <a:prstGeom prst="rect">
            <a:avLst/>
          </a:prstGeom>
        </p:spPr>
        <p:txBody>
          <a:bodyPr/>
          <a:lstStyle>
            <a:lvl1pPr algn="l" fontAlgn="auto">
              <a:spcBef>
                <a:spcPts val="0"/>
              </a:spcBef>
              <a:spcAft>
                <a:spcPts val="0"/>
              </a:spcAft>
              <a:defRPr sz="1800" b="0">
                <a:solidFill>
                  <a:schemeClr val="tx1"/>
                </a:solidFill>
                <a:latin typeface="+mn-lt"/>
                <a:ea typeface="+mn-ea"/>
              </a:defRPr>
            </a:lvl1pPr>
          </a:lstStyle>
          <a:p>
            <a:pPr>
              <a:defRPr/>
            </a:pPr>
            <a:endParaRPr lang="en-US" altLang="zh-CN"/>
          </a:p>
        </p:txBody>
      </p:sp>
      <p:sp>
        <p:nvSpPr>
          <p:cNvPr id="6" name="灯片编号占位符 5"/>
          <p:cNvSpPr>
            <a:spLocks noGrp="1"/>
          </p:cNvSpPr>
          <p:nvPr>
            <p:ph type="sldNum" sz="quarter" idx="12"/>
          </p:nvPr>
        </p:nvSpPr>
        <p:spPr>
          <a:xfrm>
            <a:off x="6553200" y="6245225"/>
            <a:ext cx="2133600" cy="476250"/>
          </a:xfrm>
          <a:prstGeom prst="rect">
            <a:avLst/>
          </a:prstGeom>
        </p:spPr>
        <p:txBody>
          <a:bodyPr/>
          <a:lstStyle>
            <a:lvl1pPr algn="l" fontAlgn="auto">
              <a:spcBef>
                <a:spcPts val="0"/>
              </a:spcBef>
              <a:spcAft>
                <a:spcPts val="0"/>
              </a:spcAft>
              <a:defRPr sz="1800" b="0">
                <a:solidFill>
                  <a:schemeClr val="tx1"/>
                </a:solidFill>
                <a:latin typeface="+mn-lt"/>
                <a:ea typeface="+mn-ea"/>
              </a:defRPr>
            </a:lvl1pPr>
          </a:lstStyle>
          <a:p>
            <a:pPr>
              <a:defRPr/>
            </a:pPr>
            <a:fld id="{FF5B5B7A-865B-44C2-AD12-F4E7D48C0980}" type="slidenum">
              <a:rPr lang="zh-CN" altLang="en-US"/>
              <a:pPr>
                <a:defRPr/>
              </a:pPr>
              <a:t>‹#›</a:t>
            </a:fld>
            <a:endParaRPr lang="en-US" altLang="zh-CN"/>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6" r:id="rId7"/>
    <p:sldLayoutId id="2147483903" r:id="rId8"/>
    <p:sldLayoutId id="2147483904" r:id="rId9"/>
    <p:sldLayoutId id="2147483905" r:id="rId10"/>
  </p:sldLayoutIdLst>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slide" Target="slide12.xml"/><Relationship Id="rId4" Type="http://schemas.openxmlformats.org/officeDocument/2006/relationships/slide" Target="slide1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0.xml"/><Relationship Id="rId6" Type="http://schemas.openxmlformats.org/officeDocument/2006/relationships/audio" Target="../media/audio1.wav"/><Relationship Id="rId5" Type="http://schemas.openxmlformats.org/officeDocument/2006/relationships/slide" Target="slide1.xml"/><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slide" Target="slide1.xml"/><Relationship Id="rId4" Type="http://schemas.openxmlformats.org/officeDocument/2006/relationships/image" Target="../media/image9.emf"/></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9.emf"/><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14.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slide" Target="slide15.xml"/><Relationship Id="rId7" Type="http://schemas.openxmlformats.org/officeDocument/2006/relationships/slide" Target="slide1.xml"/><Relationship Id="rId2" Type="http://schemas.openxmlformats.org/officeDocument/2006/relationships/image" Target="../media/image2.jpeg"/><Relationship Id="rId1" Type="http://schemas.openxmlformats.org/officeDocument/2006/relationships/slideLayout" Target="../slideLayouts/slideLayout8.xml"/><Relationship Id="rId6" Type="http://schemas.openxmlformats.org/officeDocument/2006/relationships/image" Target="../media/image12.emf"/><Relationship Id="rId5" Type="http://schemas.openxmlformats.org/officeDocument/2006/relationships/slide" Target="slide20.xml"/><Relationship Id="rId4" Type="http://schemas.openxmlformats.org/officeDocument/2006/relationships/slide" Target="slide24.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9.jpe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20.emf"/><Relationship Id="rId1" Type="http://schemas.openxmlformats.org/officeDocument/2006/relationships/slideLayout" Target="../slideLayouts/slideLayout8.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audio" Target="../media/audio1.wav"/></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TextBox 16"/>
          <p:cNvSpPr txBox="1">
            <a:spLocks noChangeArrowheads="1"/>
          </p:cNvSpPr>
          <p:nvPr/>
        </p:nvSpPr>
        <p:spPr bwMode="auto">
          <a:xfrm>
            <a:off x="2928926" y="1500174"/>
            <a:ext cx="3000396" cy="830997"/>
          </a:xfrm>
          <a:prstGeom prst="rect">
            <a:avLst/>
          </a:prstGeom>
          <a:noFill/>
          <a:ln w="9525">
            <a:noFill/>
            <a:miter lim="800000"/>
            <a:headEnd/>
            <a:tailEnd/>
          </a:ln>
        </p:spPr>
        <p:txBody>
          <a:bodyPr wrap="square">
            <a:spAutoFit/>
          </a:bodyPr>
          <a:lstStyle/>
          <a:p>
            <a:r>
              <a:rPr lang="zh-CN" altLang="en-US" sz="4800" dirty="0" smtClean="0">
                <a:latin typeface="Calibri" pitchFamily="34" charset="0"/>
              </a:rPr>
              <a:t>总  复  习</a:t>
            </a:r>
            <a:endParaRPr lang="zh-CN" altLang="en-US" sz="4800" dirty="0">
              <a:latin typeface="Calibri" pitchFamily="34" charset="0"/>
            </a:endParaRPr>
          </a:p>
        </p:txBody>
      </p:sp>
      <p:sp>
        <p:nvSpPr>
          <p:cNvPr id="3079" name="Text Box 3"/>
          <p:cNvSpPr txBox="1">
            <a:spLocks noChangeArrowheads="1"/>
          </p:cNvSpPr>
          <p:nvPr/>
        </p:nvSpPr>
        <p:spPr bwMode="auto">
          <a:xfrm>
            <a:off x="1185863" y="385763"/>
            <a:ext cx="5473700" cy="461962"/>
          </a:xfrm>
          <a:prstGeom prst="rect">
            <a:avLst/>
          </a:prstGeom>
          <a:noFill/>
          <a:ln w="9525">
            <a:noFill/>
            <a:miter lim="800000"/>
            <a:headEnd/>
            <a:tailEnd/>
          </a:ln>
        </p:spPr>
        <p:txBody>
          <a:bodyPr>
            <a:spAutoFit/>
          </a:bodyPr>
          <a:lstStyle/>
          <a:p>
            <a:pPr>
              <a:spcBef>
                <a:spcPct val="50000"/>
              </a:spcBef>
            </a:pPr>
            <a:r>
              <a:rPr lang="zh-CN" altLang="en-US" dirty="0" smtClean="0">
                <a:solidFill>
                  <a:schemeClr val="tx1"/>
                </a:solidFill>
                <a:latin typeface="楷体_GB2312" pitchFamily="49" charset="-122"/>
                <a:ea typeface="楷体_GB2312" pitchFamily="49" charset="-122"/>
              </a:rPr>
              <a:t>六年</a:t>
            </a:r>
            <a:r>
              <a:rPr lang="zh-CN" altLang="en-US" dirty="0">
                <a:solidFill>
                  <a:schemeClr val="tx1"/>
                </a:solidFill>
                <a:latin typeface="楷体_GB2312" pitchFamily="49" charset="-122"/>
                <a:ea typeface="楷体_GB2312" pitchFamily="49" charset="-122"/>
              </a:rPr>
              <a:t>级数</a:t>
            </a:r>
            <a:r>
              <a:rPr lang="zh-CN" altLang="en-US" dirty="0" smtClean="0">
                <a:solidFill>
                  <a:schemeClr val="tx1"/>
                </a:solidFill>
                <a:latin typeface="楷体_GB2312" pitchFamily="49" charset="-122"/>
                <a:ea typeface="楷体_GB2312" pitchFamily="49" charset="-122"/>
              </a:rPr>
              <a:t>学</a:t>
            </a:r>
            <a:r>
              <a:rPr lang="en-US" altLang="zh-CN" dirty="0" smtClean="0">
                <a:solidFill>
                  <a:schemeClr val="tx1"/>
                </a:solidFill>
                <a:latin typeface="新宋体"/>
                <a:ea typeface="新宋体"/>
              </a:rPr>
              <a:t>·</a:t>
            </a:r>
            <a:r>
              <a:rPr lang="zh-CN" altLang="en-US" smtClean="0">
                <a:solidFill>
                  <a:schemeClr val="tx1"/>
                </a:solidFill>
                <a:latin typeface="新宋体"/>
                <a:ea typeface="新宋体"/>
              </a:rPr>
              <a:t>下</a:t>
            </a:r>
            <a:endParaRPr lang="zh-CN" altLang="en-US" dirty="0">
              <a:solidFill>
                <a:schemeClr val="tx1"/>
              </a:solidFill>
              <a:latin typeface="楷体_GB2312" pitchFamily="49" charset="-122"/>
              <a:ea typeface="楷体_GB2312" pitchFamily="49" charset="-122"/>
            </a:endParaRPr>
          </a:p>
        </p:txBody>
      </p:sp>
      <p:sp>
        <p:nvSpPr>
          <p:cNvPr id="14" name="矩形 13"/>
          <p:cNvSpPr/>
          <p:nvPr/>
        </p:nvSpPr>
        <p:spPr>
          <a:xfrm>
            <a:off x="428596" y="2714620"/>
            <a:ext cx="7679684" cy="769441"/>
          </a:xfrm>
          <a:prstGeom prst="rect">
            <a:avLst/>
          </a:prstGeom>
          <a:noFill/>
        </p:spPr>
        <p:txBody>
          <a:bodyPr wrap="square" lIns="91440" tIns="45720" rIns="91440" bIns="45720">
            <a:spAutoFit/>
          </a:bodyPr>
          <a:lstStyle/>
          <a:p>
            <a:pPr algn="ctr"/>
            <a:r>
              <a:rPr lang="en-US" altLang="zh-CN" sz="44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ea"/>
                <a:ea typeface="+mj-ea"/>
              </a:rPr>
              <a:t>2</a:t>
            </a:r>
            <a:r>
              <a:rPr lang="zh-CN" alt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j-ea"/>
                <a:ea typeface="+mj-ea"/>
              </a:rPr>
              <a:t>  图形与几何</a:t>
            </a:r>
            <a:endParaRPr lang="zh-CN" altLang="en-US"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j-ea"/>
              <a:ea typeface="+mj-ea"/>
            </a:endParaRPr>
          </a:p>
        </p:txBody>
      </p:sp>
      <p:grpSp>
        <p:nvGrpSpPr>
          <p:cNvPr id="15" name="Group 42"/>
          <p:cNvGrpSpPr>
            <a:grpSpLocks/>
          </p:cNvGrpSpPr>
          <p:nvPr/>
        </p:nvGrpSpPr>
        <p:grpSpPr bwMode="auto">
          <a:xfrm>
            <a:off x="2571736" y="4929198"/>
            <a:ext cx="2159001" cy="1009650"/>
            <a:chOff x="340" y="3022"/>
            <a:chExt cx="1360" cy="636"/>
          </a:xfrm>
        </p:grpSpPr>
        <p:sp>
          <p:nvSpPr>
            <p:cNvPr id="16" name="Oval 23">
              <a:hlinkClick r:id="rId3" action="ppaction://hlinksldjump"/>
            </p:cNvPr>
            <p:cNvSpPr>
              <a:spLocks noChangeArrowheads="1"/>
            </p:cNvSpPr>
            <p:nvPr/>
          </p:nvSpPr>
          <p:spPr bwMode="auto">
            <a:xfrm>
              <a:off x="340" y="3022"/>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headEnd/>
              <a:tailEnd/>
            </a:ln>
          </p:spPr>
          <p:txBody>
            <a:bodyPr wrap="none" anchor="ctr"/>
            <a:lstStyle/>
            <a:p>
              <a:pPr algn="ctr"/>
              <a:endParaRPr lang="zh-CN" altLang="en-US" sz="2800">
                <a:latin typeface="Calibri" pitchFamily="34" charset="0"/>
              </a:endParaRPr>
            </a:p>
          </p:txBody>
        </p:sp>
        <p:sp>
          <p:nvSpPr>
            <p:cNvPr id="17" name="Rectangle 18">
              <a:hlinkClick r:id="rId4" action="ppaction://hlinksldjump"/>
            </p:cNvPr>
            <p:cNvSpPr>
              <a:spLocks noChangeArrowheads="1"/>
            </p:cNvSpPr>
            <p:nvPr/>
          </p:nvSpPr>
          <p:spPr bwMode="auto">
            <a:xfrm>
              <a:off x="430" y="3149"/>
              <a:ext cx="1270" cy="327"/>
            </a:xfrm>
            <a:prstGeom prst="rect">
              <a:avLst/>
            </a:prstGeom>
            <a:noFill/>
            <a:ln w="9525">
              <a:noFill/>
              <a:miter lim="800000"/>
              <a:headEnd/>
              <a:tailEnd/>
            </a:ln>
          </p:spPr>
          <p:txBody>
            <a:bodyPr>
              <a:spAutoFit/>
            </a:bodyPr>
            <a:lstStyle/>
            <a:p>
              <a:r>
                <a:rPr lang="zh-CN" altLang="en-US" sz="2800" dirty="0" smtClean="0">
                  <a:latin typeface="宋体" pitchFamily="2" charset="-122"/>
                </a:rPr>
                <a:t>随堂练习</a:t>
              </a:r>
              <a:endParaRPr lang="zh-CN" altLang="en-US" sz="2800" dirty="0">
                <a:latin typeface="宋体" pitchFamily="2" charset="-122"/>
              </a:endParaRPr>
            </a:p>
          </p:txBody>
        </p:sp>
      </p:grpSp>
      <p:grpSp>
        <p:nvGrpSpPr>
          <p:cNvPr id="18" name="Group 43"/>
          <p:cNvGrpSpPr>
            <a:grpSpLocks/>
          </p:cNvGrpSpPr>
          <p:nvPr/>
        </p:nvGrpSpPr>
        <p:grpSpPr bwMode="auto">
          <a:xfrm>
            <a:off x="4857752" y="4919680"/>
            <a:ext cx="2160587" cy="1009650"/>
            <a:chOff x="2018" y="2976"/>
            <a:chExt cx="1361" cy="636"/>
          </a:xfrm>
        </p:grpSpPr>
        <p:sp>
          <p:nvSpPr>
            <p:cNvPr id="19" name="Oval 30">
              <a:hlinkClick r:id="rId5" action="ppaction://hlinksldjump"/>
            </p:cNvPr>
            <p:cNvSpPr>
              <a:spLocks noChangeArrowheads="1"/>
            </p:cNvSpPr>
            <p:nvPr/>
          </p:nvSpPr>
          <p:spPr bwMode="auto">
            <a:xfrm>
              <a:off x="2018" y="2976"/>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headEnd/>
              <a:tailEnd/>
            </a:ln>
          </p:spPr>
          <p:txBody>
            <a:bodyPr wrap="none" anchor="ctr"/>
            <a:lstStyle/>
            <a:p>
              <a:pPr algn="ctr"/>
              <a:endParaRPr lang="zh-CN" altLang="en-US" sz="2800">
                <a:latin typeface="Calibri" pitchFamily="34" charset="0"/>
              </a:endParaRPr>
            </a:p>
          </p:txBody>
        </p:sp>
        <p:sp>
          <p:nvSpPr>
            <p:cNvPr id="20" name="Rectangle 31">
              <a:hlinkClick r:id="rId5" action="ppaction://hlinksldjump"/>
            </p:cNvPr>
            <p:cNvSpPr>
              <a:spLocks noChangeArrowheads="1"/>
            </p:cNvSpPr>
            <p:nvPr/>
          </p:nvSpPr>
          <p:spPr bwMode="auto">
            <a:xfrm>
              <a:off x="2109" y="3113"/>
              <a:ext cx="1270" cy="327"/>
            </a:xfrm>
            <a:prstGeom prst="rect">
              <a:avLst/>
            </a:prstGeom>
            <a:noFill/>
            <a:ln w="9525">
              <a:noFill/>
              <a:miter lim="800000"/>
              <a:headEnd/>
              <a:tailEnd/>
            </a:ln>
          </p:spPr>
          <p:txBody>
            <a:bodyPr>
              <a:spAutoFit/>
            </a:bodyPr>
            <a:lstStyle/>
            <a:p>
              <a:r>
                <a:rPr lang="zh-CN" altLang="en-US" sz="2800" dirty="0" smtClean="0">
                  <a:latin typeface="宋体" pitchFamily="2" charset="-122"/>
                </a:rPr>
                <a:t>课堂小结</a:t>
              </a:r>
              <a:endParaRPr lang="zh-CN" altLang="en-US" sz="2800" dirty="0">
                <a:latin typeface="宋体" pitchFamily="2" charset="-122"/>
              </a:endParaRPr>
            </a:p>
          </p:txBody>
        </p:sp>
      </p:grpSp>
      <p:grpSp>
        <p:nvGrpSpPr>
          <p:cNvPr id="21" name="Group 44"/>
          <p:cNvGrpSpPr>
            <a:grpSpLocks/>
          </p:cNvGrpSpPr>
          <p:nvPr/>
        </p:nvGrpSpPr>
        <p:grpSpPr bwMode="auto">
          <a:xfrm>
            <a:off x="7072330" y="4919680"/>
            <a:ext cx="2232025" cy="1009650"/>
            <a:chOff x="3696" y="2976"/>
            <a:chExt cx="1406" cy="636"/>
          </a:xfrm>
        </p:grpSpPr>
        <p:sp>
          <p:nvSpPr>
            <p:cNvPr id="22" name="Oval 32">
              <a:hlinkClick r:id="rId3" action="ppaction://hlinksldjump"/>
            </p:cNvPr>
            <p:cNvSpPr>
              <a:spLocks noChangeArrowheads="1"/>
            </p:cNvSpPr>
            <p:nvPr/>
          </p:nvSpPr>
          <p:spPr bwMode="auto">
            <a:xfrm>
              <a:off x="3696" y="2976"/>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headEnd/>
              <a:tailEnd/>
            </a:ln>
          </p:spPr>
          <p:txBody>
            <a:bodyPr wrap="none" anchor="ctr"/>
            <a:lstStyle/>
            <a:p>
              <a:pPr algn="ctr"/>
              <a:endParaRPr lang="zh-CN" altLang="en-US" sz="2800">
                <a:latin typeface="Calibri" pitchFamily="34" charset="0"/>
              </a:endParaRPr>
            </a:p>
          </p:txBody>
        </p:sp>
        <p:sp>
          <p:nvSpPr>
            <p:cNvPr id="23" name="Rectangle 33">
              <a:hlinkClick r:id="rId3" action="ppaction://hlinksldjump"/>
            </p:cNvPr>
            <p:cNvSpPr>
              <a:spLocks noChangeArrowheads="1"/>
            </p:cNvSpPr>
            <p:nvPr/>
          </p:nvSpPr>
          <p:spPr bwMode="auto">
            <a:xfrm>
              <a:off x="3832" y="3113"/>
              <a:ext cx="1270" cy="327"/>
            </a:xfrm>
            <a:prstGeom prst="rect">
              <a:avLst/>
            </a:prstGeom>
            <a:noFill/>
            <a:ln w="9525">
              <a:noFill/>
              <a:miter lim="800000"/>
              <a:headEnd/>
              <a:tailEnd/>
            </a:ln>
          </p:spPr>
          <p:txBody>
            <a:bodyPr>
              <a:spAutoFit/>
            </a:bodyPr>
            <a:lstStyle/>
            <a:p>
              <a:r>
                <a:rPr lang="zh-CN" altLang="en-US" sz="2800" dirty="0">
                  <a:latin typeface="宋体" pitchFamily="2" charset="-122"/>
                </a:rPr>
                <a:t>作业设计</a:t>
              </a:r>
            </a:p>
          </p:txBody>
        </p:sp>
      </p:grpSp>
      <p:grpSp>
        <p:nvGrpSpPr>
          <p:cNvPr id="24" name="Group 42"/>
          <p:cNvGrpSpPr>
            <a:grpSpLocks/>
          </p:cNvGrpSpPr>
          <p:nvPr/>
        </p:nvGrpSpPr>
        <p:grpSpPr bwMode="auto">
          <a:xfrm>
            <a:off x="357158" y="4929198"/>
            <a:ext cx="2159000" cy="1009650"/>
            <a:chOff x="340" y="3022"/>
            <a:chExt cx="1360" cy="636"/>
          </a:xfrm>
        </p:grpSpPr>
        <p:sp>
          <p:nvSpPr>
            <p:cNvPr id="25" name="Oval 23">
              <a:hlinkClick r:id="rId6" action="ppaction://hlinksldjump"/>
            </p:cNvPr>
            <p:cNvSpPr>
              <a:spLocks noChangeArrowheads="1"/>
            </p:cNvSpPr>
            <p:nvPr/>
          </p:nvSpPr>
          <p:spPr bwMode="auto">
            <a:xfrm>
              <a:off x="340" y="3022"/>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headEnd/>
              <a:tailEnd/>
            </a:ln>
          </p:spPr>
          <p:txBody>
            <a:bodyPr wrap="none" anchor="ctr"/>
            <a:lstStyle/>
            <a:p>
              <a:pPr algn="ctr"/>
              <a:endParaRPr lang="zh-CN" altLang="en-US" sz="2800">
                <a:latin typeface="Calibri" pitchFamily="34" charset="0"/>
              </a:endParaRPr>
            </a:p>
          </p:txBody>
        </p:sp>
        <p:sp>
          <p:nvSpPr>
            <p:cNvPr id="26" name="Rectangle 18">
              <a:hlinkClick r:id="rId6" action="ppaction://hlinksldjump"/>
            </p:cNvPr>
            <p:cNvSpPr>
              <a:spLocks noChangeArrowheads="1"/>
            </p:cNvSpPr>
            <p:nvPr/>
          </p:nvSpPr>
          <p:spPr bwMode="auto">
            <a:xfrm>
              <a:off x="430" y="3157"/>
              <a:ext cx="1270" cy="327"/>
            </a:xfrm>
            <a:prstGeom prst="rect">
              <a:avLst/>
            </a:prstGeom>
            <a:noFill/>
            <a:ln w="9525">
              <a:noFill/>
              <a:miter lim="800000"/>
              <a:headEnd/>
              <a:tailEnd/>
            </a:ln>
          </p:spPr>
          <p:txBody>
            <a:bodyPr>
              <a:spAutoFit/>
            </a:bodyPr>
            <a:lstStyle/>
            <a:p>
              <a:r>
                <a:rPr lang="zh-CN" altLang="en-US" sz="2800" dirty="0" smtClean="0">
                  <a:latin typeface="宋体" pitchFamily="2" charset="-122"/>
                </a:rPr>
                <a:t>考点讲解</a:t>
              </a:r>
              <a:endParaRPr lang="zh-CN" altLang="en-US" sz="2800" dirty="0">
                <a:latin typeface="宋体" pitchFamily="2" charset="-122"/>
              </a:endParaRPr>
            </a:p>
          </p:txBody>
        </p:sp>
      </p:grpSp>
      <p:sp>
        <p:nvSpPr>
          <p:cNvPr id="27" name="TextBox 26"/>
          <p:cNvSpPr txBox="1"/>
          <p:nvPr/>
        </p:nvSpPr>
        <p:spPr>
          <a:xfrm>
            <a:off x="2471461" y="3857628"/>
            <a:ext cx="4100803" cy="584775"/>
          </a:xfrm>
          <a:prstGeom prst="rect">
            <a:avLst/>
          </a:prstGeom>
          <a:noFill/>
        </p:spPr>
        <p:txBody>
          <a:bodyPr wrap="none" rtlCol="0">
            <a:spAutoFit/>
          </a:bodyPr>
          <a:lstStyle/>
          <a:p>
            <a:r>
              <a:rPr lang="zh-CN" altLang="en-US" sz="3200" dirty="0" smtClean="0">
                <a:solidFill>
                  <a:schemeClr val="tx1"/>
                </a:solidFill>
                <a:latin typeface="+mj-ea"/>
                <a:ea typeface="+mj-ea"/>
              </a:rPr>
              <a:t>第</a:t>
            </a:r>
            <a:r>
              <a:rPr lang="en-US" altLang="zh-CN" sz="3200" dirty="0" smtClean="0">
                <a:solidFill>
                  <a:schemeClr val="tx1"/>
                </a:solidFill>
                <a:latin typeface="+mj-ea"/>
                <a:ea typeface="+mj-ea"/>
              </a:rPr>
              <a:t>3</a:t>
            </a:r>
            <a:r>
              <a:rPr lang="zh-CN" altLang="en-US" sz="3200" dirty="0" smtClean="0">
                <a:solidFill>
                  <a:schemeClr val="tx1"/>
                </a:solidFill>
                <a:latin typeface="+mj-ea"/>
                <a:ea typeface="+mj-ea"/>
              </a:rPr>
              <a:t>课时  图形的运动</a:t>
            </a:r>
            <a:endParaRPr lang="zh-CN" altLang="en-US" sz="3200" dirty="0">
              <a:solidFill>
                <a:schemeClr val="tx1"/>
              </a:solidFill>
              <a:latin typeface="+mj-ea"/>
              <a:ea typeface="+mj-ea"/>
            </a:endParaRP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7158" y="428604"/>
            <a:ext cx="7786678" cy="641714"/>
          </a:xfrm>
          <a:prstGeom prst="rect">
            <a:avLst/>
          </a:prstGeom>
        </p:spPr>
        <p:txBody>
          <a:bodyPr wrap="square">
            <a:spAutoFit/>
          </a:bodyPr>
          <a:lstStyle/>
          <a:p>
            <a:pPr>
              <a:lnSpc>
                <a:spcPct val="130000"/>
              </a:lnSpc>
            </a:pPr>
            <a:r>
              <a:rPr lang="en-US" altLang="zh-CN" sz="3200" dirty="0" smtClean="0">
                <a:solidFill>
                  <a:schemeClr val="tx1"/>
                </a:solidFill>
                <a:latin typeface="+mj-ea"/>
                <a:ea typeface="+mj-ea"/>
              </a:rPr>
              <a:t>  </a:t>
            </a:r>
            <a:r>
              <a:rPr lang="zh-CN" altLang="en-US" sz="3200" dirty="0" smtClean="0">
                <a:solidFill>
                  <a:schemeClr val="tx1"/>
                </a:solidFill>
                <a:latin typeface="+mj-ea"/>
                <a:ea typeface="+mj-ea"/>
              </a:rPr>
              <a:t>利用图形的运动设计图案。</a:t>
            </a:r>
            <a:endParaRPr lang="zh-CN" altLang="en-US" sz="3200" dirty="0">
              <a:solidFill>
                <a:schemeClr val="tx1"/>
              </a:solidFill>
              <a:latin typeface="+mj-ea"/>
              <a:ea typeface="+mj-ea"/>
            </a:endParaRPr>
          </a:p>
        </p:txBody>
      </p:sp>
      <p:grpSp>
        <p:nvGrpSpPr>
          <p:cNvPr id="8" name="组合 7"/>
          <p:cNvGrpSpPr/>
          <p:nvPr/>
        </p:nvGrpSpPr>
        <p:grpSpPr>
          <a:xfrm>
            <a:off x="428596" y="928670"/>
            <a:ext cx="8143932" cy="3786214"/>
            <a:chOff x="285720" y="1571612"/>
            <a:chExt cx="8143932" cy="3786214"/>
          </a:xfrm>
        </p:grpSpPr>
        <p:pic>
          <p:nvPicPr>
            <p:cNvPr id="417794" name="Picture 2" descr="C:\Users\Administrator\Desktop\3.pn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752608" y="1571612"/>
              <a:ext cx="6176978" cy="3742573"/>
            </a:xfrm>
            <a:prstGeom prst="rect">
              <a:avLst/>
            </a:prstGeom>
            <a:noFill/>
          </p:spPr>
        </p:pic>
        <p:sp>
          <p:nvSpPr>
            <p:cNvPr id="5" name="圆角矩形标注 4"/>
            <p:cNvSpPr/>
            <p:nvPr/>
          </p:nvSpPr>
          <p:spPr>
            <a:xfrm>
              <a:off x="3967186" y="1714488"/>
              <a:ext cx="1571636" cy="928694"/>
            </a:xfrm>
            <a:prstGeom prst="wedgeRoundRectCallout">
              <a:avLst>
                <a:gd name="adj1" fmla="val -3055"/>
                <a:gd name="adj2" fmla="val 67970"/>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这是我剪出的图案。</a:t>
              </a:r>
              <a:endParaRPr lang="zh-CN" altLang="en-US" dirty="0">
                <a:solidFill>
                  <a:schemeClr val="tx1"/>
                </a:solidFill>
              </a:endParaRPr>
            </a:p>
          </p:txBody>
        </p:sp>
        <p:sp>
          <p:nvSpPr>
            <p:cNvPr id="6" name="圆角矩形标注 5"/>
            <p:cNvSpPr/>
            <p:nvPr/>
          </p:nvSpPr>
          <p:spPr>
            <a:xfrm>
              <a:off x="6643702" y="2071678"/>
              <a:ext cx="1785950" cy="1285884"/>
            </a:xfrm>
            <a:prstGeom prst="wedgeRoundRectCallout">
              <a:avLst>
                <a:gd name="adj1" fmla="val -45904"/>
                <a:gd name="adj2" fmla="val 72528"/>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这是利用旋转设计的图案。</a:t>
              </a:r>
              <a:endParaRPr lang="zh-CN" altLang="en-US" dirty="0">
                <a:solidFill>
                  <a:schemeClr val="tx1"/>
                </a:solidFill>
              </a:endParaRPr>
            </a:p>
          </p:txBody>
        </p:sp>
        <p:sp>
          <p:nvSpPr>
            <p:cNvPr id="7" name="圆角矩形标注 6"/>
            <p:cNvSpPr/>
            <p:nvPr/>
          </p:nvSpPr>
          <p:spPr>
            <a:xfrm>
              <a:off x="285720" y="4071942"/>
              <a:ext cx="3571900" cy="1285884"/>
            </a:xfrm>
            <a:prstGeom prst="wedgeRoundRectCallout">
              <a:avLst>
                <a:gd name="adj1" fmla="val 48436"/>
                <a:gd name="adj2" fmla="val -80228"/>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我们可以按</a:t>
              </a:r>
              <a:r>
                <a:rPr lang="en-US" altLang="zh-CN" dirty="0" smtClean="0">
                  <a:solidFill>
                    <a:schemeClr val="tx1"/>
                  </a:solidFill>
                </a:rPr>
                <a:t>5</a:t>
              </a:r>
              <a:r>
                <a:rPr lang="zh-CN" altLang="en-US" dirty="0" smtClean="0">
                  <a:solidFill>
                    <a:schemeClr val="tx1"/>
                  </a:solidFill>
                </a:rPr>
                <a:t>：</a:t>
              </a:r>
              <a:r>
                <a:rPr lang="en-US" altLang="zh-CN" dirty="0" smtClean="0">
                  <a:solidFill>
                    <a:schemeClr val="tx1"/>
                  </a:solidFill>
                </a:rPr>
                <a:t>1</a:t>
              </a:r>
              <a:r>
                <a:rPr lang="zh-CN" altLang="en-US" dirty="0" smtClean="0">
                  <a:solidFill>
                    <a:schemeClr val="tx1"/>
                  </a:solidFill>
                </a:rPr>
                <a:t>将这个图形扩大，再利用平移做板报的花边。</a:t>
              </a:r>
              <a:endParaRPr lang="zh-CN" altLang="en-US" dirty="0">
                <a:solidFill>
                  <a:schemeClr val="tx1"/>
                </a:solidFill>
              </a:endParaRPr>
            </a:p>
          </p:txBody>
        </p:sp>
      </p:grpSp>
      <p:pic>
        <p:nvPicPr>
          <p:cNvPr id="9" name="Picture 15" descr="{18D58801-6B08-4014-B2E3-BC42DA0736E3}副本"/>
          <p:cNvPicPr>
            <a:picLocks noChangeAspect="1" noChangeArrowheads="1"/>
          </p:cNvPicPr>
          <p:nvPr/>
        </p:nvPicPr>
        <p:blipFill>
          <a:blip r:embed="rId3" cstate="print"/>
          <a:srcRect/>
          <a:stretch>
            <a:fillRect/>
          </a:stretch>
        </p:blipFill>
        <p:spPr bwMode="auto">
          <a:xfrm>
            <a:off x="1857356" y="4805379"/>
            <a:ext cx="5534025" cy="981075"/>
          </a:xfrm>
          <a:prstGeom prst="rect">
            <a:avLst/>
          </a:prstGeom>
          <a:noFill/>
          <a:ln w="9525">
            <a:noFill/>
            <a:miter lim="800000"/>
            <a:headEnd/>
            <a:tailEnd/>
          </a:ln>
        </p:spPr>
      </p:pic>
      <p:grpSp>
        <p:nvGrpSpPr>
          <p:cNvPr id="10" name="Group 16"/>
          <p:cNvGrpSpPr>
            <a:grpSpLocks/>
          </p:cNvGrpSpPr>
          <p:nvPr/>
        </p:nvGrpSpPr>
        <p:grpSpPr bwMode="auto">
          <a:xfrm>
            <a:off x="5867400" y="5805488"/>
            <a:ext cx="1684338" cy="877887"/>
            <a:chOff x="2699" y="3612"/>
            <a:chExt cx="1061" cy="553"/>
          </a:xfrm>
        </p:grpSpPr>
        <p:pic>
          <p:nvPicPr>
            <p:cNvPr id="11" name="Picture 34">
              <a:hlinkClick r:id="" action="ppaction://hlinkshowjump?jump=firstslide"/>
            </p:cNvPr>
            <p:cNvPicPr>
              <a:picLocks noChangeArrowheads="1"/>
            </p:cNvPicPr>
            <p:nvPr/>
          </p:nvPicPr>
          <p:blipFill>
            <a:blip r:embed="rId4" cstate="print"/>
            <a:srcRect/>
            <a:stretch>
              <a:fillRect/>
            </a:stretch>
          </p:blipFill>
          <p:spPr bwMode="auto">
            <a:xfrm>
              <a:off x="2699" y="3612"/>
              <a:ext cx="1043" cy="552"/>
            </a:xfrm>
            <a:prstGeom prst="rect">
              <a:avLst/>
            </a:prstGeom>
            <a:noFill/>
            <a:ln w="9525">
              <a:noFill/>
              <a:bevel/>
              <a:headEnd/>
              <a:tailEnd/>
            </a:ln>
          </p:spPr>
        </p:pic>
        <p:sp>
          <p:nvSpPr>
            <p:cNvPr id="12" name="Text Box 18">
              <a:hlinkClick r:id="rId5" action="ppaction://hlinksldjump" highlightClick="1">
                <a:snd r:embed="rId6" name="suction.wav"/>
              </a:hlinkClick>
            </p:cNvPr>
            <p:cNvSpPr txBox="1">
              <a:spLocks noChangeArrowheads="1"/>
            </p:cNvSpPr>
            <p:nvPr/>
          </p:nvSpPr>
          <p:spPr bwMode="auto">
            <a:xfrm>
              <a:off x="2744" y="3838"/>
              <a:ext cx="1016" cy="327"/>
            </a:xfrm>
            <a:prstGeom prst="rect">
              <a:avLst/>
            </a:prstGeom>
            <a:noFill/>
            <a:ln w="9525">
              <a:noFill/>
              <a:bevel/>
              <a:headEnd/>
              <a:tailEnd/>
            </a:ln>
          </p:spPr>
          <p:txBody>
            <a:bodyPr wrap="none">
              <a:spAutoFit/>
            </a:bodyPr>
            <a:lstStyle/>
            <a:p>
              <a:r>
                <a:rPr lang="zh-CN" altLang="en-US" sz="2800" dirty="0">
                  <a:solidFill>
                    <a:schemeClr val="tx1"/>
                  </a:solidFill>
                  <a:ea typeface="楷体_GB2312" pitchFamily="49" charset="-122"/>
                </a:rPr>
                <a:t>返回目录</a:t>
              </a:r>
              <a:endParaRPr lang="zh-CN" altLang="en-US" sz="1800" b="0" dirty="0">
                <a:solidFill>
                  <a:schemeClr val="tx1"/>
                </a:solidFill>
                <a:ea typeface="楷体_GB2312"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4" name="Group 8"/>
          <p:cNvGrpSpPr>
            <a:grpSpLocks/>
          </p:cNvGrpSpPr>
          <p:nvPr/>
        </p:nvGrpSpPr>
        <p:grpSpPr bwMode="auto">
          <a:xfrm>
            <a:off x="6551613" y="44450"/>
            <a:ext cx="2592387" cy="1008063"/>
            <a:chOff x="0" y="0"/>
            <a:chExt cx="1633" cy="635"/>
          </a:xfrm>
        </p:grpSpPr>
        <p:pic>
          <p:nvPicPr>
            <p:cNvPr id="5126" name="Picture 9" descr="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1633" cy="635"/>
            </a:xfrm>
            <a:prstGeom prst="rect">
              <a:avLst/>
            </a:prstGeom>
            <a:noFill/>
            <a:ln w="9525">
              <a:noFill/>
              <a:miter lim="800000"/>
              <a:headEnd/>
              <a:tailEnd/>
            </a:ln>
          </p:spPr>
        </p:pic>
        <p:sp>
          <p:nvSpPr>
            <p:cNvPr id="5127" name="Rectangle 2"/>
            <p:cNvSpPr txBox="1">
              <a:spLocks noChangeArrowheads="1"/>
            </p:cNvSpPr>
            <p:nvPr/>
          </p:nvSpPr>
          <p:spPr bwMode="auto">
            <a:xfrm>
              <a:off x="45" y="0"/>
              <a:ext cx="1497" cy="635"/>
            </a:xfrm>
            <a:prstGeom prst="rect">
              <a:avLst/>
            </a:prstGeom>
            <a:noFill/>
            <a:ln w="9525">
              <a:noFill/>
              <a:miter lim="800000"/>
              <a:headEnd/>
              <a:tailEnd/>
            </a:ln>
          </p:spPr>
          <p:txBody>
            <a:bodyPr lIns="91403" tIns="45700" rIns="91403" bIns="45700" anchor="ctr"/>
            <a:lstStyle/>
            <a:p>
              <a:pPr algn="r" defTabSz="923925">
                <a:buFont typeface="Arial" pitchFamily="34" charset="0"/>
                <a:buNone/>
              </a:pPr>
              <a:r>
                <a:rPr lang="zh-CN" altLang="en-US" sz="3200" dirty="0" smtClean="0">
                  <a:ea typeface="黑体" pitchFamily="49" charset="-122"/>
                </a:rPr>
                <a:t>随 </a:t>
              </a:r>
              <a:r>
                <a:rPr lang="zh-CN" altLang="en-US" sz="3200" dirty="0">
                  <a:ea typeface="黑体" pitchFamily="49" charset="-122"/>
                </a:rPr>
                <a:t>堂</a:t>
              </a:r>
              <a:r>
                <a:rPr lang="zh-CN" altLang="en-US" sz="3200" dirty="0" smtClean="0">
                  <a:ea typeface="黑体" pitchFamily="49" charset="-122"/>
                </a:rPr>
                <a:t> 练 习</a:t>
              </a:r>
              <a:endParaRPr lang="zh-CN" altLang="en-US" sz="3200" dirty="0">
                <a:ea typeface="黑体" pitchFamily="49" charset="-122"/>
              </a:endParaRPr>
            </a:p>
          </p:txBody>
        </p:sp>
      </p:grpSp>
      <p:sp>
        <p:nvSpPr>
          <p:cNvPr id="21" name="TextBox 9"/>
          <p:cNvSpPr txBox="1">
            <a:spLocks noChangeArrowheads="1"/>
          </p:cNvSpPr>
          <p:nvPr/>
        </p:nvSpPr>
        <p:spPr bwMode="auto">
          <a:xfrm>
            <a:off x="-71470" y="571480"/>
            <a:ext cx="9572692" cy="584775"/>
          </a:xfrm>
          <a:prstGeom prst="rect">
            <a:avLst/>
          </a:prstGeom>
          <a:noFill/>
          <a:ln w="9525">
            <a:noFill/>
            <a:miter lim="800000"/>
            <a:headEnd/>
            <a:tailEnd/>
          </a:ln>
        </p:spPr>
        <p:txBody>
          <a:bodyPr wrap="square">
            <a:spAutoFit/>
          </a:bodyPr>
          <a:lstStyle/>
          <a:p>
            <a:pPr eaLnBrk="1" hangingPunct="1"/>
            <a:r>
              <a:rPr lang="zh-CN" altLang="en-US" sz="3200" b="1" dirty="0" smtClean="0">
                <a:solidFill>
                  <a:srgbClr val="C00000"/>
                </a:solidFill>
                <a:latin typeface="+mj-ea"/>
                <a:ea typeface="+mj-ea"/>
              </a:rPr>
              <a:t>    </a:t>
            </a:r>
            <a:r>
              <a:rPr lang="zh-CN" altLang="en-US" sz="3200" b="1" dirty="0" smtClean="0">
                <a:solidFill>
                  <a:srgbClr val="C00000"/>
                </a:solidFill>
                <a:latin typeface="华文楷体" pitchFamily="2" charset="-122"/>
                <a:ea typeface="华文楷体" pitchFamily="2" charset="-122"/>
              </a:rPr>
              <a:t>教材第</a:t>
            </a:r>
            <a:r>
              <a:rPr lang="en-US" altLang="zh-CN" sz="3200" dirty="0" smtClean="0">
                <a:solidFill>
                  <a:srgbClr val="C00000"/>
                </a:solidFill>
                <a:latin typeface="华文楷体" pitchFamily="2" charset="-122"/>
                <a:ea typeface="华文楷体" pitchFamily="2" charset="-122"/>
              </a:rPr>
              <a:t>92</a:t>
            </a:r>
            <a:r>
              <a:rPr lang="zh-CN" altLang="en-US" sz="3200" b="1" dirty="0" smtClean="0">
                <a:solidFill>
                  <a:srgbClr val="C00000"/>
                </a:solidFill>
                <a:latin typeface="华文楷体" pitchFamily="2" charset="-122"/>
                <a:ea typeface="华文楷体" pitchFamily="2" charset="-122"/>
              </a:rPr>
              <a:t>页“做一做” 。</a:t>
            </a:r>
            <a:endParaRPr lang="en-US" altLang="zh-CN" sz="3200" b="1" dirty="0" smtClean="0">
              <a:solidFill>
                <a:srgbClr val="C00000"/>
              </a:solidFill>
              <a:latin typeface="华文楷体" pitchFamily="2" charset="-122"/>
              <a:ea typeface="华文楷体" pitchFamily="2" charset="-122"/>
            </a:endParaRPr>
          </a:p>
        </p:txBody>
      </p:sp>
      <p:sp>
        <p:nvSpPr>
          <p:cNvPr id="22" name="矩形 21"/>
          <p:cNvSpPr/>
          <p:nvPr/>
        </p:nvSpPr>
        <p:spPr>
          <a:xfrm>
            <a:off x="500034" y="1214422"/>
            <a:ext cx="8429684" cy="604781"/>
          </a:xfrm>
          <a:prstGeom prst="rect">
            <a:avLst/>
          </a:prstGeom>
        </p:spPr>
        <p:txBody>
          <a:bodyPr wrap="square">
            <a:spAutoFit/>
          </a:bodyPr>
          <a:lstStyle/>
          <a:p>
            <a:pPr eaLnBrk="1" hangingPunct="1">
              <a:lnSpc>
                <a:spcPct val="120000"/>
              </a:lnSpc>
            </a:pPr>
            <a:r>
              <a:rPr lang="zh-CN" altLang="en-US" sz="3200" dirty="0" smtClean="0">
                <a:solidFill>
                  <a:schemeClr val="tx1"/>
                </a:solidFill>
                <a:latin typeface="宋体" pitchFamily="2" charset="-122"/>
              </a:rPr>
              <a:t>图中</a:t>
            </a:r>
            <a:r>
              <a:rPr lang="en-US" altLang="zh-CN" sz="3200" dirty="0" smtClean="0">
                <a:solidFill>
                  <a:schemeClr val="tx1"/>
                </a:solidFill>
                <a:latin typeface="宋体" pitchFamily="2" charset="-122"/>
              </a:rPr>
              <a:t>A</a:t>
            </a:r>
            <a:r>
              <a:rPr lang="zh-CN" altLang="en-US" sz="3200" dirty="0" smtClean="0">
                <a:solidFill>
                  <a:schemeClr val="tx1"/>
                </a:solidFill>
                <a:latin typeface="宋体" pitchFamily="2" charset="-122"/>
              </a:rPr>
              <a:t>→</a:t>
            </a:r>
            <a:r>
              <a:rPr lang="en-US" altLang="zh-CN" sz="3200" dirty="0" smtClean="0">
                <a:solidFill>
                  <a:schemeClr val="tx1"/>
                </a:solidFill>
                <a:latin typeface="宋体" pitchFamily="2" charset="-122"/>
              </a:rPr>
              <a:t>B</a:t>
            </a:r>
            <a:r>
              <a:rPr lang="zh-CN" altLang="en-US" sz="3200" dirty="0" smtClean="0">
                <a:solidFill>
                  <a:schemeClr val="tx1"/>
                </a:solidFill>
                <a:latin typeface="宋体" pitchFamily="2" charset="-122"/>
              </a:rPr>
              <a:t>→</a:t>
            </a:r>
            <a:r>
              <a:rPr lang="en-US" altLang="zh-CN" sz="3200" dirty="0" smtClean="0">
                <a:solidFill>
                  <a:schemeClr val="tx1"/>
                </a:solidFill>
                <a:latin typeface="宋体" pitchFamily="2" charset="-122"/>
              </a:rPr>
              <a:t>C</a:t>
            </a:r>
            <a:r>
              <a:rPr lang="zh-CN" altLang="en-US" sz="3200" dirty="0" smtClean="0">
                <a:solidFill>
                  <a:schemeClr val="tx1"/>
                </a:solidFill>
                <a:latin typeface="宋体" pitchFamily="2" charset="-122"/>
              </a:rPr>
              <a:t>→</a:t>
            </a:r>
            <a:r>
              <a:rPr lang="en-US" altLang="zh-CN" sz="3200" dirty="0" smtClean="0">
                <a:solidFill>
                  <a:schemeClr val="tx1"/>
                </a:solidFill>
                <a:latin typeface="宋体" pitchFamily="2" charset="-122"/>
              </a:rPr>
              <a:t>D</a:t>
            </a:r>
            <a:r>
              <a:rPr lang="zh-CN" altLang="en-US" sz="3200" dirty="0" smtClean="0">
                <a:solidFill>
                  <a:schemeClr val="tx1"/>
                </a:solidFill>
                <a:latin typeface="宋体" pitchFamily="2" charset="-122"/>
              </a:rPr>
              <a:t>是怎样变过来的？</a:t>
            </a:r>
            <a:endParaRPr lang="zh-CN" altLang="en-US" sz="3200" dirty="0">
              <a:solidFill>
                <a:schemeClr val="tx1"/>
              </a:solidFill>
              <a:latin typeface="宋体" pitchFamily="2" charset="-122"/>
            </a:endParaRPr>
          </a:p>
        </p:txBody>
      </p:sp>
      <p:grpSp>
        <p:nvGrpSpPr>
          <p:cNvPr id="20" name="组合 19"/>
          <p:cNvGrpSpPr/>
          <p:nvPr/>
        </p:nvGrpSpPr>
        <p:grpSpPr>
          <a:xfrm>
            <a:off x="1142976" y="2245670"/>
            <a:ext cx="6219825" cy="1826272"/>
            <a:chOff x="1142976" y="1928802"/>
            <a:chExt cx="6219825" cy="1826272"/>
          </a:xfrm>
        </p:grpSpPr>
        <p:pic>
          <p:nvPicPr>
            <p:cNvPr id="354307" name="Picture 3" descr="C:\Users\Administrator\AppData\Roaming\Tencent\Users\271766067\QQ\WinTemp\RichOle\H}KR]1F0EEV13HOO1J7LTW1.png"/>
            <p:cNvPicPr>
              <a:picLocks noChangeAspect="1" noChangeArrowheads="1"/>
            </p:cNvPicPr>
            <p:nvPr/>
          </p:nvPicPr>
          <p:blipFill>
            <a:blip r:embed="rId3" cstate="print"/>
            <a:srcRect/>
            <a:stretch>
              <a:fillRect/>
            </a:stretch>
          </p:blipFill>
          <p:spPr bwMode="auto">
            <a:xfrm>
              <a:off x="1142976" y="1928802"/>
              <a:ext cx="6219825" cy="1247775"/>
            </a:xfrm>
            <a:prstGeom prst="rect">
              <a:avLst/>
            </a:prstGeom>
            <a:noFill/>
          </p:spPr>
        </p:pic>
        <p:sp>
          <p:nvSpPr>
            <p:cNvPr id="13" name="矩形 12"/>
            <p:cNvSpPr/>
            <p:nvPr/>
          </p:nvSpPr>
          <p:spPr>
            <a:xfrm>
              <a:off x="1857356" y="3071810"/>
              <a:ext cx="500066" cy="683264"/>
            </a:xfrm>
            <a:prstGeom prst="rect">
              <a:avLst/>
            </a:prstGeom>
          </p:spPr>
          <p:txBody>
            <a:bodyPr wrap="square">
              <a:spAutoFit/>
            </a:bodyPr>
            <a:lstStyle/>
            <a:p>
              <a:pPr eaLnBrk="1" hangingPunct="1">
                <a:lnSpc>
                  <a:spcPct val="120000"/>
                </a:lnSpc>
              </a:pPr>
              <a:r>
                <a:rPr lang="en-US" altLang="zh-CN" sz="3200" dirty="0" smtClean="0">
                  <a:solidFill>
                    <a:schemeClr val="tx1"/>
                  </a:solidFill>
                  <a:latin typeface="宋体" pitchFamily="2" charset="-122"/>
                </a:rPr>
                <a:t>A</a:t>
              </a:r>
              <a:endParaRPr lang="zh-CN" altLang="en-US" sz="3200" dirty="0">
                <a:solidFill>
                  <a:schemeClr val="tx1"/>
                </a:solidFill>
                <a:latin typeface="宋体" pitchFamily="2" charset="-122"/>
              </a:endParaRPr>
            </a:p>
          </p:txBody>
        </p:sp>
        <p:sp>
          <p:nvSpPr>
            <p:cNvPr id="14" name="矩形 13"/>
            <p:cNvSpPr/>
            <p:nvPr/>
          </p:nvSpPr>
          <p:spPr>
            <a:xfrm>
              <a:off x="3357554" y="3071810"/>
              <a:ext cx="500066" cy="604781"/>
            </a:xfrm>
            <a:prstGeom prst="rect">
              <a:avLst/>
            </a:prstGeom>
          </p:spPr>
          <p:txBody>
            <a:bodyPr wrap="square">
              <a:spAutoFit/>
            </a:bodyPr>
            <a:lstStyle/>
            <a:p>
              <a:pPr eaLnBrk="1" hangingPunct="1">
                <a:lnSpc>
                  <a:spcPct val="120000"/>
                </a:lnSpc>
              </a:pPr>
              <a:r>
                <a:rPr lang="en-US" altLang="zh-CN" sz="3200" dirty="0" smtClean="0">
                  <a:solidFill>
                    <a:schemeClr val="tx1"/>
                  </a:solidFill>
                  <a:latin typeface="宋体" pitchFamily="2" charset="-122"/>
                </a:rPr>
                <a:t>B</a:t>
              </a:r>
              <a:endParaRPr lang="zh-CN" altLang="en-US" sz="3200" dirty="0">
                <a:solidFill>
                  <a:schemeClr val="tx1"/>
                </a:solidFill>
                <a:latin typeface="宋体" pitchFamily="2" charset="-122"/>
              </a:endParaRPr>
            </a:p>
          </p:txBody>
        </p:sp>
        <p:sp>
          <p:nvSpPr>
            <p:cNvPr id="18" name="矩形 17"/>
            <p:cNvSpPr/>
            <p:nvPr/>
          </p:nvSpPr>
          <p:spPr>
            <a:xfrm>
              <a:off x="4857752" y="3071810"/>
              <a:ext cx="500066" cy="604781"/>
            </a:xfrm>
            <a:prstGeom prst="rect">
              <a:avLst/>
            </a:prstGeom>
          </p:spPr>
          <p:txBody>
            <a:bodyPr wrap="square">
              <a:spAutoFit/>
            </a:bodyPr>
            <a:lstStyle/>
            <a:p>
              <a:pPr eaLnBrk="1" hangingPunct="1">
                <a:lnSpc>
                  <a:spcPct val="120000"/>
                </a:lnSpc>
              </a:pPr>
              <a:r>
                <a:rPr lang="en-US" altLang="zh-CN" sz="3200" dirty="0" smtClean="0">
                  <a:solidFill>
                    <a:schemeClr val="tx1"/>
                  </a:solidFill>
                  <a:latin typeface="宋体" pitchFamily="2" charset="-122"/>
                </a:rPr>
                <a:t>C</a:t>
              </a:r>
              <a:endParaRPr lang="zh-CN" altLang="en-US" sz="3200" dirty="0">
                <a:solidFill>
                  <a:schemeClr val="tx1"/>
                </a:solidFill>
                <a:latin typeface="宋体" pitchFamily="2" charset="-122"/>
              </a:endParaRPr>
            </a:p>
          </p:txBody>
        </p:sp>
        <p:sp>
          <p:nvSpPr>
            <p:cNvPr id="19" name="矩形 18"/>
            <p:cNvSpPr/>
            <p:nvPr/>
          </p:nvSpPr>
          <p:spPr>
            <a:xfrm>
              <a:off x="6357950" y="3071810"/>
              <a:ext cx="500066" cy="604781"/>
            </a:xfrm>
            <a:prstGeom prst="rect">
              <a:avLst/>
            </a:prstGeom>
          </p:spPr>
          <p:txBody>
            <a:bodyPr wrap="square">
              <a:spAutoFit/>
            </a:bodyPr>
            <a:lstStyle/>
            <a:p>
              <a:pPr eaLnBrk="1" hangingPunct="1">
                <a:lnSpc>
                  <a:spcPct val="120000"/>
                </a:lnSpc>
              </a:pPr>
              <a:r>
                <a:rPr lang="en-US" altLang="zh-CN" sz="3200" dirty="0" smtClean="0">
                  <a:solidFill>
                    <a:schemeClr val="tx1"/>
                  </a:solidFill>
                  <a:latin typeface="宋体" pitchFamily="2" charset="-122"/>
                </a:rPr>
                <a:t>D</a:t>
              </a:r>
              <a:endParaRPr lang="zh-CN" altLang="en-US" sz="3200" dirty="0">
                <a:solidFill>
                  <a:schemeClr val="tx1"/>
                </a:solidFill>
                <a:latin typeface="宋体" pitchFamily="2" charset="-122"/>
              </a:endParaRPr>
            </a:p>
          </p:txBody>
        </p:sp>
      </p:grpSp>
      <p:sp>
        <p:nvSpPr>
          <p:cNvPr id="23" name="矩形 22"/>
          <p:cNvSpPr/>
          <p:nvPr/>
        </p:nvSpPr>
        <p:spPr>
          <a:xfrm>
            <a:off x="1571604" y="4643446"/>
            <a:ext cx="5742278" cy="584775"/>
          </a:xfrm>
          <a:prstGeom prst="rect">
            <a:avLst/>
          </a:prstGeom>
        </p:spPr>
        <p:txBody>
          <a:bodyPr wrap="none">
            <a:spAutoFit/>
          </a:bodyPr>
          <a:lstStyle/>
          <a:p>
            <a:r>
              <a:rPr lang="en-US" altLang="zh-CN" sz="3200" dirty="0" smtClean="0">
                <a:latin typeface="华文楷体" pitchFamily="2" charset="-122"/>
                <a:ea typeface="华文楷体" pitchFamily="2" charset="-122"/>
              </a:rPr>
              <a:t>A</a:t>
            </a:r>
            <a:r>
              <a:rPr lang="zh-CN" altLang="zh-CN" sz="3200" dirty="0" smtClean="0">
                <a:latin typeface="华文楷体" pitchFamily="2" charset="-122"/>
                <a:ea typeface="华文楷体" pitchFamily="2" charset="-122"/>
              </a:rPr>
              <a:t>→</a:t>
            </a:r>
            <a:r>
              <a:rPr lang="en-US" altLang="zh-CN" sz="3200" dirty="0" smtClean="0">
                <a:latin typeface="华文楷体" pitchFamily="2" charset="-122"/>
                <a:ea typeface="华文楷体" pitchFamily="2" charset="-122"/>
              </a:rPr>
              <a:t>B</a:t>
            </a:r>
            <a:r>
              <a:rPr lang="zh-CN" altLang="zh-CN" sz="3200" dirty="0" smtClean="0">
                <a:latin typeface="华文楷体" pitchFamily="2" charset="-122"/>
                <a:ea typeface="华文楷体" pitchFamily="2" charset="-122"/>
              </a:rPr>
              <a:t>是平移</a:t>
            </a:r>
            <a:r>
              <a:rPr lang="en-US" altLang="zh-CN" sz="3200" dirty="0" smtClean="0">
                <a:latin typeface="华文楷体" pitchFamily="2" charset="-122"/>
                <a:ea typeface="华文楷体" pitchFamily="2" charset="-122"/>
              </a:rPr>
              <a:t>,B</a:t>
            </a:r>
            <a:r>
              <a:rPr lang="zh-CN" altLang="zh-CN" sz="3200" dirty="0" smtClean="0">
                <a:latin typeface="华文楷体" pitchFamily="2" charset="-122"/>
                <a:ea typeface="华文楷体" pitchFamily="2" charset="-122"/>
              </a:rPr>
              <a:t>→</a:t>
            </a:r>
            <a:r>
              <a:rPr lang="en-US" altLang="zh-CN" sz="3200" dirty="0" smtClean="0">
                <a:latin typeface="华文楷体" pitchFamily="2" charset="-122"/>
                <a:ea typeface="华文楷体" pitchFamily="2" charset="-122"/>
              </a:rPr>
              <a:t>C</a:t>
            </a:r>
            <a:r>
              <a:rPr lang="zh-CN" altLang="zh-CN" sz="3200" dirty="0" smtClean="0">
                <a:latin typeface="华文楷体" pitchFamily="2" charset="-122"/>
                <a:ea typeface="华文楷体" pitchFamily="2" charset="-122"/>
              </a:rPr>
              <a:t>→</a:t>
            </a:r>
            <a:r>
              <a:rPr lang="en-US" altLang="zh-CN" sz="3200" dirty="0" smtClean="0">
                <a:latin typeface="华文楷体" pitchFamily="2" charset="-122"/>
                <a:ea typeface="华文楷体" pitchFamily="2" charset="-122"/>
              </a:rPr>
              <a:t>D</a:t>
            </a:r>
            <a:r>
              <a:rPr lang="zh-CN" altLang="zh-CN" sz="3200" dirty="0" smtClean="0">
                <a:latin typeface="华文楷体" pitchFamily="2" charset="-122"/>
                <a:ea typeface="华文楷体" pitchFamily="2" charset="-122"/>
              </a:rPr>
              <a:t>是旋转。</a:t>
            </a:r>
            <a:endParaRPr lang="zh-CN" altLang="en-US" sz="3200" dirty="0">
              <a:latin typeface="华文楷体" pitchFamily="2" charset="-122"/>
              <a:ea typeface="华文楷体" pitchFamily="2" charset="-122"/>
            </a:endParaRPr>
          </a:p>
        </p:txBody>
      </p:sp>
      <p:grpSp>
        <p:nvGrpSpPr>
          <p:cNvPr id="24" name="Group 16"/>
          <p:cNvGrpSpPr>
            <a:grpSpLocks/>
          </p:cNvGrpSpPr>
          <p:nvPr/>
        </p:nvGrpSpPr>
        <p:grpSpPr bwMode="auto">
          <a:xfrm>
            <a:off x="5867400" y="5805488"/>
            <a:ext cx="1684338" cy="877887"/>
            <a:chOff x="2699" y="3612"/>
            <a:chExt cx="1061" cy="553"/>
          </a:xfrm>
        </p:grpSpPr>
        <p:pic>
          <p:nvPicPr>
            <p:cNvPr id="25" name="Picture 34">
              <a:hlinkClick r:id="" action="ppaction://hlinkshowjump?jump=firstslide"/>
            </p:cNvPr>
            <p:cNvPicPr>
              <a:picLocks noChangeArrowheads="1"/>
            </p:cNvPicPr>
            <p:nvPr/>
          </p:nvPicPr>
          <p:blipFill>
            <a:blip r:embed="rId4" cstate="print"/>
            <a:srcRect/>
            <a:stretch>
              <a:fillRect/>
            </a:stretch>
          </p:blipFill>
          <p:spPr bwMode="auto">
            <a:xfrm>
              <a:off x="2699" y="3612"/>
              <a:ext cx="1043" cy="552"/>
            </a:xfrm>
            <a:prstGeom prst="rect">
              <a:avLst/>
            </a:prstGeom>
            <a:noFill/>
            <a:ln w="9525">
              <a:noFill/>
              <a:bevel/>
              <a:headEnd/>
              <a:tailEnd/>
            </a:ln>
          </p:spPr>
        </p:pic>
        <p:sp>
          <p:nvSpPr>
            <p:cNvPr id="26" name="Text Box 18">
              <a:hlinkClick r:id="rId5" action="ppaction://hlinksldjump" highlightClick="1">
                <a:snd r:embed="rId6" name="suction.wav"/>
              </a:hlinkClick>
            </p:cNvPr>
            <p:cNvSpPr txBox="1">
              <a:spLocks noChangeArrowheads="1"/>
            </p:cNvSpPr>
            <p:nvPr/>
          </p:nvSpPr>
          <p:spPr bwMode="auto">
            <a:xfrm>
              <a:off x="2744" y="3838"/>
              <a:ext cx="1016" cy="327"/>
            </a:xfrm>
            <a:prstGeom prst="rect">
              <a:avLst/>
            </a:prstGeom>
            <a:noFill/>
            <a:ln w="9525">
              <a:noFill/>
              <a:bevel/>
              <a:headEnd/>
              <a:tailEnd/>
            </a:ln>
          </p:spPr>
          <p:txBody>
            <a:bodyPr wrap="none">
              <a:spAutoFit/>
            </a:bodyPr>
            <a:lstStyle/>
            <a:p>
              <a:r>
                <a:rPr lang="zh-CN" altLang="en-US" sz="2800">
                  <a:solidFill>
                    <a:schemeClr val="tx1"/>
                  </a:solidFill>
                  <a:ea typeface="楷体_GB2312" pitchFamily="49" charset="-122"/>
                </a:rPr>
                <a:t>返回目录</a:t>
              </a:r>
              <a:endParaRPr lang="zh-CN" altLang="en-US" sz="1800" b="0">
                <a:solidFill>
                  <a:schemeClr val="tx1"/>
                </a:solidFill>
                <a:ea typeface="楷体_GB2312" pitchFamily="49" charset="-122"/>
              </a:endParaRPr>
            </a:p>
          </p:txBody>
        </p:sp>
      </p:gr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blinds(horizontal)">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left)">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3" name="Group 8"/>
          <p:cNvGrpSpPr>
            <a:grpSpLocks/>
          </p:cNvGrpSpPr>
          <p:nvPr/>
        </p:nvGrpSpPr>
        <p:grpSpPr bwMode="auto">
          <a:xfrm>
            <a:off x="6443663" y="188913"/>
            <a:ext cx="2411412" cy="1008062"/>
            <a:chOff x="0" y="0"/>
            <a:chExt cx="1633" cy="635"/>
          </a:xfrm>
        </p:grpSpPr>
        <p:pic>
          <p:nvPicPr>
            <p:cNvPr id="15366" name="Picture 9" descr="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1633" cy="635"/>
            </a:xfrm>
            <a:prstGeom prst="rect">
              <a:avLst/>
            </a:prstGeom>
            <a:noFill/>
            <a:ln w="9525">
              <a:noFill/>
              <a:miter lim="800000"/>
              <a:headEnd/>
              <a:tailEnd/>
            </a:ln>
          </p:spPr>
        </p:pic>
        <p:sp>
          <p:nvSpPr>
            <p:cNvPr id="15367" name="Rectangle 2"/>
            <p:cNvSpPr txBox="1">
              <a:spLocks noChangeArrowheads="1"/>
            </p:cNvSpPr>
            <p:nvPr/>
          </p:nvSpPr>
          <p:spPr bwMode="auto">
            <a:xfrm>
              <a:off x="45" y="0"/>
              <a:ext cx="1497" cy="635"/>
            </a:xfrm>
            <a:prstGeom prst="rect">
              <a:avLst/>
            </a:prstGeom>
            <a:noFill/>
            <a:ln w="9525">
              <a:noFill/>
              <a:miter lim="800000"/>
              <a:headEnd/>
              <a:tailEnd/>
            </a:ln>
          </p:spPr>
          <p:txBody>
            <a:bodyPr lIns="91403" tIns="45700" rIns="91403" bIns="45700" anchor="ctr"/>
            <a:lstStyle/>
            <a:p>
              <a:pPr algn="r" defTabSz="923925">
                <a:buFont typeface="Arial" pitchFamily="34" charset="0"/>
                <a:buNone/>
              </a:pPr>
              <a:r>
                <a:rPr lang="zh-CN" altLang="en-US" sz="3200" dirty="0" smtClean="0">
                  <a:ea typeface="黑体" pitchFamily="49" charset="-122"/>
                </a:rPr>
                <a:t>课堂小结</a:t>
              </a:r>
              <a:endParaRPr lang="zh-CN" altLang="en-US" sz="3200" dirty="0">
                <a:ea typeface="黑体" pitchFamily="49" charset="-122"/>
              </a:endParaRPr>
            </a:p>
          </p:txBody>
        </p:sp>
      </p:grpSp>
      <p:sp>
        <p:nvSpPr>
          <p:cNvPr id="32" name="矩形 31"/>
          <p:cNvSpPr/>
          <p:nvPr/>
        </p:nvSpPr>
        <p:spPr>
          <a:xfrm>
            <a:off x="357158" y="1285860"/>
            <a:ext cx="7837403" cy="923330"/>
          </a:xfrm>
          <a:prstGeom prst="rect">
            <a:avLst/>
          </a:prstGeom>
          <a:noFill/>
        </p:spPr>
        <p:txBody>
          <a:bodyPr wrap="none" lIns="91440" tIns="45720" rIns="91440" bIns="45720">
            <a:prstTxWarp prst="textFadeRight">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谈谈你的收获吧！</a:t>
            </a:r>
            <a:endParaRPr lang="zh-CN" altLang="en-US" sz="5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89089" name="Picture 1" descr="C:\Users\Administrator\Desktop\QQ图片20160524104635.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286380" y="2500306"/>
            <a:ext cx="2876550" cy="2876550"/>
          </a:xfrm>
          <a:prstGeom prst="rect">
            <a:avLst/>
          </a:prstGeom>
          <a:noFill/>
        </p:spPr>
      </p:pic>
    </p:spTree>
  </p:cSld>
  <p:clrMapOvr>
    <a:masterClrMapping/>
  </p:clrMapOvr>
  <p:transition>
    <p:pull dir="l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285720" y="1428736"/>
            <a:ext cx="8786842" cy="2643206"/>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p>
        </p:txBody>
      </p:sp>
      <p:grpSp>
        <p:nvGrpSpPr>
          <p:cNvPr id="2" name="Group 16"/>
          <p:cNvGrpSpPr>
            <a:grpSpLocks/>
          </p:cNvGrpSpPr>
          <p:nvPr/>
        </p:nvGrpSpPr>
        <p:grpSpPr bwMode="auto">
          <a:xfrm>
            <a:off x="5867400" y="5805488"/>
            <a:ext cx="1684338" cy="877887"/>
            <a:chOff x="2699" y="3612"/>
            <a:chExt cx="1061" cy="553"/>
          </a:xfrm>
        </p:grpSpPr>
        <p:pic>
          <p:nvPicPr>
            <p:cNvPr id="3" name="Picture 34">
              <a:hlinkClick r:id="" action="ppaction://hlinkshowjump?jump=firstslide"/>
            </p:cNvPr>
            <p:cNvPicPr>
              <a:picLocks noChangeArrowheads="1"/>
            </p:cNvPicPr>
            <p:nvPr/>
          </p:nvPicPr>
          <p:blipFill>
            <a:blip r:embed="rId2" cstate="print"/>
            <a:srcRect/>
            <a:stretch>
              <a:fillRect/>
            </a:stretch>
          </p:blipFill>
          <p:spPr bwMode="auto">
            <a:xfrm>
              <a:off x="2699" y="3612"/>
              <a:ext cx="1043" cy="552"/>
            </a:xfrm>
            <a:prstGeom prst="rect">
              <a:avLst/>
            </a:prstGeom>
            <a:noFill/>
            <a:ln w="9525">
              <a:noFill/>
              <a:bevel/>
              <a:headEnd/>
              <a:tailEnd/>
            </a:ln>
          </p:spPr>
        </p:pic>
        <p:sp>
          <p:nvSpPr>
            <p:cNvPr id="4" name="Text Box 18">
              <a:hlinkClick r:id="rId3" action="ppaction://hlinksldjump" highlightClick="1">
                <a:snd r:embed="rId4" name="suction.wav"/>
              </a:hlinkClick>
            </p:cNvPr>
            <p:cNvSpPr txBox="1">
              <a:spLocks noChangeArrowheads="1"/>
            </p:cNvSpPr>
            <p:nvPr/>
          </p:nvSpPr>
          <p:spPr bwMode="auto">
            <a:xfrm>
              <a:off x="2744" y="3838"/>
              <a:ext cx="1016" cy="327"/>
            </a:xfrm>
            <a:prstGeom prst="rect">
              <a:avLst/>
            </a:prstGeom>
            <a:noFill/>
            <a:ln w="9525">
              <a:noFill/>
              <a:bevel/>
              <a:headEnd/>
              <a:tailEnd/>
            </a:ln>
          </p:spPr>
          <p:txBody>
            <a:bodyPr wrap="none">
              <a:spAutoFit/>
            </a:bodyPr>
            <a:lstStyle/>
            <a:p>
              <a:r>
                <a:rPr lang="zh-CN" altLang="en-US" sz="2800" dirty="0">
                  <a:solidFill>
                    <a:schemeClr val="tx1"/>
                  </a:solidFill>
                  <a:ea typeface="楷体_GB2312" pitchFamily="49" charset="-122"/>
                </a:rPr>
                <a:t>返回目录</a:t>
              </a:r>
              <a:endParaRPr lang="zh-CN" altLang="en-US" sz="1800" b="0" dirty="0">
                <a:solidFill>
                  <a:schemeClr val="tx1"/>
                </a:solidFill>
                <a:ea typeface="楷体_GB2312" pitchFamily="49" charset="-122"/>
              </a:endParaRPr>
            </a:p>
          </p:txBody>
        </p:sp>
      </p:grpSp>
      <p:sp>
        <p:nvSpPr>
          <p:cNvPr id="8" name="矩形 7"/>
          <p:cNvSpPr/>
          <p:nvPr/>
        </p:nvSpPr>
        <p:spPr>
          <a:xfrm>
            <a:off x="357158" y="1571612"/>
            <a:ext cx="8358246" cy="1930208"/>
          </a:xfrm>
          <a:prstGeom prst="rect">
            <a:avLst/>
          </a:prstGeom>
        </p:spPr>
        <p:txBody>
          <a:bodyPr wrap="square">
            <a:spAutoFit/>
          </a:bodyPr>
          <a:lstStyle/>
          <a:p>
            <a:pPr>
              <a:lnSpc>
                <a:spcPct val="200000"/>
              </a:lnSpc>
            </a:pPr>
            <a:r>
              <a:rPr lang="zh-CN" altLang="en-US" sz="3200" dirty="0" smtClean="0">
                <a:latin typeface="华文楷体" pitchFamily="2" charset="-122"/>
                <a:ea typeface="华文楷体" pitchFamily="2" charset="-122"/>
              </a:rPr>
              <a:t>    </a:t>
            </a:r>
            <a:r>
              <a:rPr lang="zh-CN" altLang="zh-CN" sz="3200" dirty="0" smtClean="0">
                <a:latin typeface="华文楷体" pitchFamily="2" charset="-122"/>
                <a:ea typeface="华文楷体" pitchFamily="2" charset="-122"/>
              </a:rPr>
              <a:t>平移、旋转和轴对称都不改变图形的形状和大小。放大与缩小只改变大小</a:t>
            </a:r>
            <a:r>
              <a:rPr lang="en-US" altLang="zh-CN" sz="3200" dirty="0" smtClean="0">
                <a:latin typeface="华文楷体" pitchFamily="2" charset="-122"/>
                <a:ea typeface="华文楷体" pitchFamily="2" charset="-122"/>
              </a:rPr>
              <a:t>,</a:t>
            </a:r>
            <a:r>
              <a:rPr lang="zh-CN" altLang="zh-CN" sz="3200" dirty="0" smtClean="0">
                <a:latin typeface="华文楷体" pitchFamily="2" charset="-122"/>
                <a:ea typeface="华文楷体" pitchFamily="2" charset="-122"/>
              </a:rPr>
              <a:t>不改变形状。</a:t>
            </a:r>
            <a:endParaRPr lang="zh-CN" altLang="en-US" sz="3200" dirty="0">
              <a:solidFill>
                <a:srgbClr val="C00000"/>
              </a:solidFill>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fltVal val="0"/>
                                          </p:val>
                                        </p:tav>
                                        <p:tav tm="100000">
                                          <p:val>
                                            <p:strVal val="#ppt_w"/>
                                          </p:val>
                                        </p:tav>
                                      </p:tavLst>
                                    </p:anim>
                                    <p:anim calcmode="lin" valueType="num">
                                      <p:cBhvr>
                                        <p:cTn id="13" dur="1000" fill="hold"/>
                                        <p:tgtEl>
                                          <p:spTgt spid="8"/>
                                        </p:tgtEl>
                                        <p:attrNameLst>
                                          <p:attrName>ppt_h</p:attrName>
                                        </p:attrNameLst>
                                      </p:cBhvr>
                                      <p:tavLst>
                                        <p:tav tm="0">
                                          <p:val>
                                            <p:fltVal val="0"/>
                                          </p:val>
                                        </p:tav>
                                        <p:tav tm="100000">
                                          <p:val>
                                            <p:strVal val="#ppt_h"/>
                                          </p:val>
                                        </p:tav>
                                      </p:tavLst>
                                    </p:anim>
                                    <p:anim calcmode="lin" valueType="num">
                                      <p:cBhvr>
                                        <p:cTn id="14" dur="1000" fill="hold"/>
                                        <p:tgtEl>
                                          <p:spTgt spid="8"/>
                                        </p:tgtEl>
                                        <p:attrNameLst>
                                          <p:attrName>style.rotation</p:attrName>
                                        </p:attrNameLst>
                                      </p:cBhvr>
                                      <p:tavLst>
                                        <p:tav tm="0">
                                          <p:val>
                                            <p:fltVal val="90"/>
                                          </p:val>
                                        </p:tav>
                                        <p:tav tm="100000">
                                          <p:val>
                                            <p:fltVal val="0"/>
                                          </p:val>
                                        </p:tav>
                                      </p:tavLst>
                                    </p:anim>
                                    <p:animEffect transition="in" filter="fade">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2"/>
          <p:cNvGrpSpPr>
            <a:grpSpLocks/>
          </p:cNvGrpSpPr>
          <p:nvPr/>
        </p:nvGrpSpPr>
        <p:grpSpPr bwMode="auto">
          <a:xfrm>
            <a:off x="6372225" y="333375"/>
            <a:ext cx="2411413" cy="1008063"/>
            <a:chOff x="0" y="0"/>
            <a:chExt cx="1633" cy="635"/>
          </a:xfrm>
        </p:grpSpPr>
        <p:pic>
          <p:nvPicPr>
            <p:cNvPr id="18447" name="Picture 3" descr="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1633" cy="635"/>
            </a:xfrm>
            <a:prstGeom prst="rect">
              <a:avLst/>
            </a:prstGeom>
            <a:noFill/>
            <a:ln w="9525">
              <a:noFill/>
              <a:miter lim="800000"/>
              <a:headEnd/>
              <a:tailEnd/>
            </a:ln>
          </p:spPr>
        </p:pic>
        <p:sp>
          <p:nvSpPr>
            <p:cNvPr id="18448" name="Rectangle 2"/>
            <p:cNvSpPr txBox="1">
              <a:spLocks noChangeArrowheads="1"/>
            </p:cNvSpPr>
            <p:nvPr/>
          </p:nvSpPr>
          <p:spPr bwMode="auto">
            <a:xfrm>
              <a:off x="45" y="0"/>
              <a:ext cx="1497" cy="635"/>
            </a:xfrm>
            <a:prstGeom prst="rect">
              <a:avLst/>
            </a:prstGeom>
            <a:noFill/>
            <a:ln w="9525">
              <a:noFill/>
              <a:miter lim="800000"/>
              <a:headEnd/>
              <a:tailEnd/>
            </a:ln>
          </p:spPr>
          <p:txBody>
            <a:bodyPr lIns="91403" tIns="45700" rIns="91403" bIns="45700" anchor="ctr"/>
            <a:lstStyle/>
            <a:p>
              <a:pPr algn="r" defTabSz="923925">
                <a:buFont typeface="Arial" pitchFamily="34" charset="0"/>
                <a:buNone/>
              </a:pPr>
              <a:r>
                <a:rPr lang="zh-CN" altLang="en-US" sz="3200">
                  <a:ea typeface="黑体" pitchFamily="49" charset="-122"/>
                </a:rPr>
                <a:t>作业设计</a:t>
              </a:r>
            </a:p>
          </p:txBody>
        </p:sp>
      </p:grpSp>
      <p:grpSp>
        <p:nvGrpSpPr>
          <p:cNvPr id="18435" name="Group 17"/>
          <p:cNvGrpSpPr>
            <a:grpSpLocks/>
          </p:cNvGrpSpPr>
          <p:nvPr/>
        </p:nvGrpSpPr>
        <p:grpSpPr bwMode="auto">
          <a:xfrm>
            <a:off x="1403350" y="1268413"/>
            <a:ext cx="1800225" cy="792162"/>
            <a:chOff x="1066" y="2795"/>
            <a:chExt cx="1134" cy="499"/>
          </a:xfrm>
        </p:grpSpPr>
        <p:sp>
          <p:nvSpPr>
            <p:cNvPr id="18445" name="AutoShape 13"/>
            <p:cNvSpPr>
              <a:spLocks noChangeArrowheads="1"/>
            </p:cNvSpPr>
            <p:nvPr/>
          </p:nvSpPr>
          <p:spPr bwMode="auto">
            <a:xfrm>
              <a:off x="1066" y="2795"/>
              <a:ext cx="1134" cy="499"/>
            </a:xfrm>
            <a:prstGeom prst="roundRect">
              <a:avLst>
                <a:gd name="adj" fmla="val 16667"/>
              </a:avLst>
            </a:prstGeom>
            <a:solidFill>
              <a:srgbClr val="DEEC22"/>
            </a:solidFill>
            <a:ln w="9525" algn="ctr">
              <a:solidFill>
                <a:schemeClr val="hlink"/>
              </a:solidFill>
              <a:round/>
              <a:headEnd/>
              <a:tailEnd/>
            </a:ln>
          </p:spPr>
          <p:txBody>
            <a:bodyPr wrap="none" anchor="ctr"/>
            <a:lstStyle/>
            <a:p>
              <a:pPr algn="ctr"/>
              <a:endParaRPr lang="zh-CN" altLang="en-US" sz="2800">
                <a:latin typeface="Calibri" pitchFamily="34" charset="0"/>
              </a:endParaRPr>
            </a:p>
          </p:txBody>
        </p:sp>
        <p:sp>
          <p:nvSpPr>
            <p:cNvPr id="18446" name="Text Box 14">
              <a:hlinkClick r:id="rId3" action="ppaction://hlinksldjump"/>
            </p:cNvPr>
            <p:cNvSpPr txBox="1">
              <a:spLocks noChangeArrowheads="1"/>
            </p:cNvSpPr>
            <p:nvPr/>
          </p:nvSpPr>
          <p:spPr bwMode="auto">
            <a:xfrm>
              <a:off x="1156" y="2840"/>
              <a:ext cx="953" cy="365"/>
            </a:xfrm>
            <a:prstGeom prst="rect">
              <a:avLst/>
            </a:prstGeom>
            <a:noFill/>
            <a:ln w="9525" algn="ctr">
              <a:noFill/>
              <a:miter lim="800000"/>
              <a:headEnd/>
              <a:tailEnd/>
            </a:ln>
          </p:spPr>
          <p:txBody>
            <a:bodyPr>
              <a:spAutoFit/>
            </a:bodyPr>
            <a:lstStyle/>
            <a:p>
              <a:pPr algn="ctr">
                <a:spcBef>
                  <a:spcPct val="50000"/>
                </a:spcBef>
              </a:pPr>
              <a:r>
                <a:rPr lang="zh-CN" altLang="en-US" sz="3200" dirty="0">
                  <a:latin typeface="楷体_GB2312" pitchFamily="49" charset="-122"/>
                  <a:ea typeface="楷体_GB2312" pitchFamily="49" charset="-122"/>
                </a:rPr>
                <a:t>作业</a:t>
              </a:r>
              <a:r>
                <a:rPr lang="en-US" altLang="zh-CN" sz="3200" dirty="0">
                  <a:latin typeface="楷体_GB2312" pitchFamily="49" charset="-122"/>
                  <a:ea typeface="楷体_GB2312" pitchFamily="49" charset="-122"/>
                </a:rPr>
                <a:t>1</a:t>
              </a:r>
            </a:p>
          </p:txBody>
        </p:sp>
      </p:grpSp>
      <p:grpSp>
        <p:nvGrpSpPr>
          <p:cNvPr id="18436" name="Group 18"/>
          <p:cNvGrpSpPr>
            <a:grpSpLocks/>
          </p:cNvGrpSpPr>
          <p:nvPr/>
        </p:nvGrpSpPr>
        <p:grpSpPr bwMode="auto">
          <a:xfrm>
            <a:off x="4427538" y="1268413"/>
            <a:ext cx="1800225" cy="792162"/>
            <a:chOff x="3016" y="2750"/>
            <a:chExt cx="1134" cy="499"/>
          </a:xfrm>
        </p:grpSpPr>
        <p:sp>
          <p:nvSpPr>
            <p:cNvPr id="18443" name="AutoShape 15">
              <a:hlinkClick r:id="rId4" action="ppaction://hlinksldjump"/>
            </p:cNvPr>
            <p:cNvSpPr>
              <a:spLocks noChangeArrowheads="1"/>
            </p:cNvSpPr>
            <p:nvPr/>
          </p:nvSpPr>
          <p:spPr bwMode="auto">
            <a:xfrm>
              <a:off x="3016" y="2750"/>
              <a:ext cx="1134" cy="499"/>
            </a:xfrm>
            <a:prstGeom prst="roundRect">
              <a:avLst>
                <a:gd name="adj" fmla="val 16667"/>
              </a:avLst>
            </a:prstGeom>
            <a:solidFill>
              <a:srgbClr val="DEEC22"/>
            </a:solidFill>
            <a:ln w="9525" algn="ctr">
              <a:solidFill>
                <a:schemeClr val="hlink"/>
              </a:solidFill>
              <a:round/>
              <a:headEnd/>
              <a:tailEnd/>
            </a:ln>
          </p:spPr>
          <p:txBody>
            <a:bodyPr wrap="none" anchor="ctr"/>
            <a:lstStyle/>
            <a:p>
              <a:pPr algn="ctr"/>
              <a:endParaRPr lang="zh-CN" altLang="en-US" sz="2800">
                <a:latin typeface="Calibri" pitchFamily="34" charset="0"/>
              </a:endParaRPr>
            </a:p>
          </p:txBody>
        </p:sp>
        <p:sp>
          <p:nvSpPr>
            <p:cNvPr id="18444" name="Text Box 16">
              <a:hlinkClick r:id="rId5" action="ppaction://hlinksldjump"/>
            </p:cNvPr>
            <p:cNvSpPr txBox="1">
              <a:spLocks noChangeArrowheads="1"/>
            </p:cNvSpPr>
            <p:nvPr/>
          </p:nvSpPr>
          <p:spPr bwMode="auto">
            <a:xfrm>
              <a:off x="3107" y="2795"/>
              <a:ext cx="953" cy="365"/>
            </a:xfrm>
            <a:prstGeom prst="rect">
              <a:avLst/>
            </a:prstGeom>
            <a:noFill/>
            <a:ln w="9525" algn="ctr">
              <a:noFill/>
              <a:miter lim="800000"/>
              <a:headEnd/>
              <a:tailEnd/>
            </a:ln>
          </p:spPr>
          <p:txBody>
            <a:bodyPr>
              <a:spAutoFit/>
            </a:bodyPr>
            <a:lstStyle/>
            <a:p>
              <a:pPr algn="ctr">
                <a:spcBef>
                  <a:spcPct val="50000"/>
                </a:spcBef>
              </a:pPr>
              <a:r>
                <a:rPr lang="zh-CN" altLang="en-US" sz="3200" dirty="0">
                  <a:latin typeface="楷体_GB2312" pitchFamily="49" charset="-122"/>
                  <a:ea typeface="楷体_GB2312" pitchFamily="49" charset="-122"/>
                </a:rPr>
                <a:t>作业</a:t>
              </a:r>
              <a:r>
                <a:rPr lang="en-US" altLang="zh-CN" sz="3200" dirty="0">
                  <a:latin typeface="楷体_GB2312" pitchFamily="49" charset="-122"/>
                  <a:ea typeface="楷体_GB2312" pitchFamily="49" charset="-122"/>
                </a:rPr>
                <a:t>2</a:t>
              </a:r>
            </a:p>
          </p:txBody>
        </p:sp>
      </p:grpSp>
      <p:grpSp>
        <p:nvGrpSpPr>
          <p:cNvPr id="18438" name="Group 16"/>
          <p:cNvGrpSpPr>
            <a:grpSpLocks/>
          </p:cNvGrpSpPr>
          <p:nvPr/>
        </p:nvGrpSpPr>
        <p:grpSpPr bwMode="auto">
          <a:xfrm>
            <a:off x="6011863" y="5805488"/>
            <a:ext cx="1684337" cy="877887"/>
            <a:chOff x="2699" y="3612"/>
            <a:chExt cx="1061" cy="553"/>
          </a:xfrm>
        </p:grpSpPr>
        <p:pic>
          <p:nvPicPr>
            <p:cNvPr id="18439" name="Picture 34">
              <a:hlinkClick r:id="" action="ppaction://hlinkshowjump?jump=firstslide"/>
            </p:cNvPr>
            <p:cNvPicPr>
              <a:picLocks noChangeArrowheads="1"/>
            </p:cNvPicPr>
            <p:nvPr/>
          </p:nvPicPr>
          <p:blipFill>
            <a:blip r:embed="rId6" cstate="print"/>
            <a:srcRect/>
            <a:stretch>
              <a:fillRect/>
            </a:stretch>
          </p:blipFill>
          <p:spPr bwMode="auto">
            <a:xfrm>
              <a:off x="2699" y="3612"/>
              <a:ext cx="1043" cy="552"/>
            </a:xfrm>
            <a:prstGeom prst="rect">
              <a:avLst/>
            </a:prstGeom>
            <a:noFill/>
            <a:ln w="9525">
              <a:noFill/>
              <a:bevel/>
              <a:headEnd/>
              <a:tailEnd/>
            </a:ln>
          </p:spPr>
        </p:pic>
        <p:sp>
          <p:nvSpPr>
            <p:cNvPr id="18440" name="Text Box 18">
              <a:hlinkClick r:id="rId7" action="ppaction://hlinksldjump" highlightClick="1">
                <a:snd r:embed="rId8" name="suction.wav"/>
              </a:hlinkClick>
            </p:cNvPr>
            <p:cNvSpPr txBox="1">
              <a:spLocks noChangeArrowheads="1"/>
            </p:cNvSpPr>
            <p:nvPr/>
          </p:nvSpPr>
          <p:spPr bwMode="auto">
            <a:xfrm>
              <a:off x="2744" y="3838"/>
              <a:ext cx="1016" cy="327"/>
            </a:xfrm>
            <a:prstGeom prst="rect">
              <a:avLst/>
            </a:prstGeom>
            <a:noFill/>
            <a:ln w="9525">
              <a:noFill/>
              <a:bevel/>
              <a:headEnd/>
              <a:tailEnd/>
            </a:ln>
          </p:spPr>
          <p:txBody>
            <a:bodyPr wrap="none">
              <a:spAutoFit/>
            </a:bodyPr>
            <a:lstStyle/>
            <a:p>
              <a:r>
                <a:rPr lang="zh-CN" altLang="en-US" sz="2800" dirty="0">
                  <a:solidFill>
                    <a:schemeClr val="tx1"/>
                  </a:solidFill>
                  <a:ea typeface="楷体_GB2312" pitchFamily="49" charset="-122"/>
                </a:rPr>
                <a:t>返回目录</a:t>
              </a:r>
              <a:endParaRPr lang="zh-CN" altLang="en-US" sz="1800" b="0" dirty="0">
                <a:solidFill>
                  <a:schemeClr val="tx1"/>
                </a:solidFill>
                <a:ea typeface="楷体_GB2312" pitchFamily="49" charset="-122"/>
              </a:endParaRPr>
            </a:p>
          </p:txBody>
        </p:sp>
      </p:gr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60" name="Group 38"/>
          <p:cNvGrpSpPr>
            <a:grpSpLocks/>
          </p:cNvGrpSpPr>
          <p:nvPr/>
        </p:nvGrpSpPr>
        <p:grpSpPr bwMode="auto">
          <a:xfrm>
            <a:off x="3276600" y="188913"/>
            <a:ext cx="1584325" cy="579437"/>
            <a:chOff x="1066" y="2795"/>
            <a:chExt cx="998" cy="365"/>
          </a:xfrm>
        </p:grpSpPr>
        <p:sp>
          <p:nvSpPr>
            <p:cNvPr id="19485" name="AutoShape 39"/>
            <p:cNvSpPr>
              <a:spLocks noChangeArrowheads="1"/>
            </p:cNvSpPr>
            <p:nvPr/>
          </p:nvSpPr>
          <p:spPr bwMode="auto">
            <a:xfrm>
              <a:off x="1066" y="2795"/>
              <a:ext cx="997" cy="363"/>
            </a:xfrm>
            <a:prstGeom prst="roundRect">
              <a:avLst>
                <a:gd name="adj" fmla="val 16667"/>
              </a:avLst>
            </a:prstGeom>
            <a:solidFill>
              <a:srgbClr val="DEEC22"/>
            </a:solidFill>
            <a:ln w="9525" algn="ctr">
              <a:solidFill>
                <a:schemeClr val="hlink"/>
              </a:solidFill>
              <a:round/>
              <a:headEnd/>
              <a:tailEnd/>
            </a:ln>
          </p:spPr>
          <p:txBody>
            <a:bodyPr wrap="none" anchor="ctr"/>
            <a:lstStyle/>
            <a:p>
              <a:pPr algn="ctr"/>
              <a:endParaRPr lang="zh-CN" altLang="en-US" sz="2800">
                <a:latin typeface="Calibri" pitchFamily="34" charset="0"/>
              </a:endParaRPr>
            </a:p>
          </p:txBody>
        </p:sp>
        <p:sp>
          <p:nvSpPr>
            <p:cNvPr id="19486" name="Text Box 40"/>
            <p:cNvSpPr txBox="1">
              <a:spLocks noChangeArrowheads="1"/>
            </p:cNvSpPr>
            <p:nvPr/>
          </p:nvSpPr>
          <p:spPr bwMode="auto">
            <a:xfrm>
              <a:off x="1111" y="2795"/>
              <a:ext cx="953" cy="365"/>
            </a:xfrm>
            <a:prstGeom prst="rect">
              <a:avLst/>
            </a:prstGeom>
            <a:noFill/>
            <a:ln w="9525" algn="ctr">
              <a:noFill/>
              <a:miter lim="800000"/>
              <a:headEnd/>
              <a:tailEnd/>
            </a:ln>
          </p:spPr>
          <p:txBody>
            <a:bodyPr>
              <a:spAutoFit/>
            </a:bodyPr>
            <a:lstStyle/>
            <a:p>
              <a:pPr algn="ctr">
                <a:spcBef>
                  <a:spcPct val="50000"/>
                </a:spcBef>
              </a:pPr>
              <a:r>
                <a:rPr lang="zh-CN" altLang="en-US" sz="3200">
                  <a:latin typeface="楷体_GB2312" pitchFamily="49" charset="-122"/>
                  <a:ea typeface="楷体_GB2312" pitchFamily="49" charset="-122"/>
                </a:rPr>
                <a:t>作业</a:t>
              </a:r>
              <a:r>
                <a:rPr lang="en-US" altLang="zh-CN" sz="3200">
                  <a:latin typeface="楷体_GB2312" pitchFamily="49" charset="-122"/>
                  <a:ea typeface="楷体_GB2312" pitchFamily="49" charset="-122"/>
                </a:rPr>
                <a:t>1</a:t>
              </a:r>
            </a:p>
          </p:txBody>
        </p:sp>
      </p:grpSp>
      <p:sp>
        <p:nvSpPr>
          <p:cNvPr id="22" name="矩形 21"/>
          <p:cNvSpPr/>
          <p:nvPr/>
        </p:nvSpPr>
        <p:spPr>
          <a:xfrm>
            <a:off x="285720" y="1428736"/>
            <a:ext cx="8572560" cy="1195712"/>
          </a:xfrm>
          <a:prstGeom prst="rect">
            <a:avLst/>
          </a:prstGeom>
        </p:spPr>
        <p:txBody>
          <a:bodyPr wrap="square">
            <a:spAutoFit/>
          </a:bodyPr>
          <a:lstStyle/>
          <a:p>
            <a:pPr eaLnBrk="1" hangingPunct="1">
              <a:lnSpc>
                <a:spcPct val="120000"/>
              </a:lnSpc>
            </a:pPr>
            <a:r>
              <a:rPr lang="en-US" altLang="zh-CN" sz="3200" dirty="0" smtClean="0">
                <a:solidFill>
                  <a:schemeClr val="tx1"/>
                </a:solidFill>
                <a:latin typeface="宋体" pitchFamily="2" charset="-122"/>
              </a:rPr>
              <a:t>1.</a:t>
            </a:r>
            <a:r>
              <a:rPr lang="zh-CN" altLang="en-US" sz="3200" dirty="0" smtClean="0">
                <a:solidFill>
                  <a:schemeClr val="tx1"/>
                </a:solidFill>
                <a:latin typeface="宋体" pitchFamily="2" charset="-122"/>
              </a:rPr>
              <a:t>下面哪些图形是轴对称图形？画出它们的对</a:t>
            </a:r>
            <a:endParaRPr lang="en-US" altLang="zh-CN" sz="3200" dirty="0" smtClean="0">
              <a:solidFill>
                <a:schemeClr val="tx1"/>
              </a:solidFill>
              <a:latin typeface="宋体" pitchFamily="2" charset="-122"/>
            </a:endParaRPr>
          </a:p>
          <a:p>
            <a:pPr eaLnBrk="1" hangingPunct="1">
              <a:lnSpc>
                <a:spcPct val="120000"/>
              </a:lnSpc>
            </a:pPr>
            <a:r>
              <a:rPr lang="zh-CN" altLang="en-US" sz="3200" dirty="0" smtClean="0">
                <a:solidFill>
                  <a:schemeClr val="tx1"/>
                </a:solidFill>
                <a:latin typeface="宋体" pitchFamily="2" charset="-122"/>
              </a:rPr>
              <a:t>  称轴。</a:t>
            </a:r>
            <a:endParaRPr lang="zh-CN" altLang="en-US" sz="3200" dirty="0">
              <a:solidFill>
                <a:schemeClr val="tx1"/>
              </a:solidFill>
              <a:latin typeface="宋体" pitchFamily="2" charset="-122"/>
            </a:endParaRPr>
          </a:p>
        </p:txBody>
      </p:sp>
      <p:sp>
        <p:nvSpPr>
          <p:cNvPr id="11" name="TextBox 9"/>
          <p:cNvSpPr txBox="1">
            <a:spLocks noChangeArrowheads="1"/>
          </p:cNvSpPr>
          <p:nvPr/>
        </p:nvSpPr>
        <p:spPr bwMode="auto">
          <a:xfrm>
            <a:off x="-71470" y="843961"/>
            <a:ext cx="9572692" cy="584775"/>
          </a:xfrm>
          <a:prstGeom prst="rect">
            <a:avLst/>
          </a:prstGeom>
          <a:noFill/>
          <a:ln w="9525">
            <a:noFill/>
            <a:miter lim="800000"/>
            <a:headEnd/>
            <a:tailEnd/>
          </a:ln>
        </p:spPr>
        <p:txBody>
          <a:bodyPr wrap="square">
            <a:spAutoFit/>
          </a:bodyPr>
          <a:lstStyle/>
          <a:p>
            <a:pPr eaLnBrk="1" hangingPunct="1"/>
            <a:r>
              <a:rPr lang="zh-CN" altLang="en-US" sz="3200" b="1" dirty="0" smtClean="0">
                <a:solidFill>
                  <a:srgbClr val="C00000"/>
                </a:solidFill>
                <a:latin typeface="+mj-ea"/>
                <a:ea typeface="+mj-ea"/>
              </a:rPr>
              <a:t>    </a:t>
            </a:r>
            <a:r>
              <a:rPr lang="zh-CN" altLang="en-US" sz="3200" b="1" dirty="0" smtClean="0">
                <a:solidFill>
                  <a:srgbClr val="C00000"/>
                </a:solidFill>
                <a:latin typeface="华文楷体" pitchFamily="2" charset="-122"/>
                <a:ea typeface="华文楷体" pitchFamily="2" charset="-122"/>
              </a:rPr>
              <a:t>教材第</a:t>
            </a:r>
            <a:r>
              <a:rPr lang="en-US" altLang="zh-CN" sz="3200" dirty="0" smtClean="0">
                <a:solidFill>
                  <a:srgbClr val="C00000"/>
                </a:solidFill>
                <a:latin typeface="华文楷体" pitchFamily="2" charset="-122"/>
                <a:ea typeface="华文楷体" pitchFamily="2" charset="-122"/>
              </a:rPr>
              <a:t>93</a:t>
            </a:r>
            <a:r>
              <a:rPr lang="zh-CN" altLang="en-US" sz="3200" b="1" dirty="0" smtClean="0">
                <a:solidFill>
                  <a:srgbClr val="C00000"/>
                </a:solidFill>
                <a:latin typeface="华文楷体" pitchFamily="2" charset="-122"/>
                <a:ea typeface="华文楷体" pitchFamily="2" charset="-122"/>
              </a:rPr>
              <a:t>页练习十九第</a:t>
            </a:r>
            <a:r>
              <a:rPr lang="en-US" altLang="zh-CN" sz="3200" dirty="0" smtClean="0">
                <a:solidFill>
                  <a:srgbClr val="C00000"/>
                </a:solidFill>
                <a:latin typeface="华文楷体" pitchFamily="2" charset="-122"/>
                <a:ea typeface="华文楷体" pitchFamily="2" charset="-122"/>
              </a:rPr>
              <a:t>1</a:t>
            </a:r>
            <a:r>
              <a:rPr lang="zh-CN" altLang="en-US" sz="3200" b="1" dirty="0" smtClean="0">
                <a:solidFill>
                  <a:srgbClr val="C00000"/>
                </a:solidFill>
                <a:latin typeface="华文楷体" pitchFamily="2" charset="-122"/>
                <a:ea typeface="华文楷体" pitchFamily="2" charset="-122"/>
              </a:rPr>
              <a:t>题 。</a:t>
            </a:r>
            <a:endParaRPr lang="en-US" altLang="zh-CN" sz="3200" b="1" dirty="0" smtClean="0">
              <a:solidFill>
                <a:srgbClr val="C00000"/>
              </a:solidFill>
              <a:latin typeface="华文楷体" pitchFamily="2" charset="-122"/>
              <a:ea typeface="华文楷体" pitchFamily="2" charset="-122"/>
            </a:endParaRPr>
          </a:p>
        </p:txBody>
      </p:sp>
      <p:pic>
        <p:nvPicPr>
          <p:cNvPr id="398337" name="Picture 1"/>
          <p:cNvPicPr>
            <a:picLocks noChangeAspect="1" noChangeArrowheads="1"/>
          </p:cNvPicPr>
          <p:nvPr/>
        </p:nvPicPr>
        <p:blipFill>
          <a:blip r:embed="rId2" cstate="print"/>
          <a:srcRect/>
          <a:stretch>
            <a:fillRect/>
          </a:stretch>
        </p:blipFill>
        <p:spPr bwMode="auto">
          <a:xfrm>
            <a:off x="285720" y="3114685"/>
            <a:ext cx="8370887" cy="1743075"/>
          </a:xfrm>
          <a:prstGeom prst="rect">
            <a:avLst/>
          </a:prstGeom>
          <a:noFill/>
          <a:ln w="9525">
            <a:noFill/>
            <a:miter lim="800000"/>
            <a:headEnd/>
            <a:tailEnd/>
          </a:ln>
        </p:spPr>
      </p:pic>
      <p:cxnSp>
        <p:nvCxnSpPr>
          <p:cNvPr id="37" name="直接连接符 36"/>
          <p:cNvCxnSpPr/>
          <p:nvPr/>
        </p:nvCxnSpPr>
        <p:spPr>
          <a:xfrm rot="5400000" flipH="1" flipV="1">
            <a:off x="4857752" y="3857628"/>
            <a:ext cx="1643074" cy="71438"/>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16200000" flipV="1">
            <a:off x="4964909" y="3464719"/>
            <a:ext cx="1500198" cy="1000132"/>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10800000">
            <a:off x="4857752" y="3643314"/>
            <a:ext cx="1571636" cy="571504"/>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10800000" flipV="1">
            <a:off x="4929190" y="3643314"/>
            <a:ext cx="1714512" cy="500066"/>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a:off x="5036347" y="3464719"/>
            <a:ext cx="1214446" cy="1000132"/>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rot="10800000">
            <a:off x="6786578" y="4000504"/>
            <a:ext cx="1643074"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98337"/>
                                        </p:tgtEl>
                                        <p:attrNameLst>
                                          <p:attrName>style.visibility</p:attrName>
                                        </p:attrNameLst>
                                      </p:cBhvr>
                                      <p:to>
                                        <p:strVal val="visible"/>
                                      </p:to>
                                    </p:set>
                                    <p:animEffect transition="in" filter="dissolve">
                                      <p:cBhvr>
                                        <p:cTn id="17" dur="500"/>
                                        <p:tgtEl>
                                          <p:spTgt spid="39833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up)">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up)">
                                      <p:cBhvr>
                                        <p:cTn id="27" dur="500"/>
                                        <p:tgtEl>
                                          <p:spTgt spid="3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wipe(up)">
                                      <p:cBhvr>
                                        <p:cTn id="32" dur="500"/>
                                        <p:tgtEl>
                                          <p:spTgt spid="4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wipe(up)">
                                      <p:cBhvr>
                                        <p:cTn id="37" dur="500"/>
                                        <p:tgtEl>
                                          <p:spTgt spid="4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wipe(up)">
                                      <p:cBhvr>
                                        <p:cTn id="42" dur="500"/>
                                        <p:tgtEl>
                                          <p:spTgt spid="5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wipe(left)">
                                      <p:cBhvr>
                                        <p:cTn id="4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1252583"/>
            <a:ext cx="8572560" cy="604781"/>
          </a:xfrm>
          <a:prstGeom prst="rect">
            <a:avLst/>
          </a:prstGeom>
        </p:spPr>
        <p:txBody>
          <a:bodyPr wrap="square">
            <a:spAutoFit/>
          </a:bodyPr>
          <a:lstStyle/>
          <a:p>
            <a:pPr eaLnBrk="1" hangingPunct="1">
              <a:lnSpc>
                <a:spcPct val="120000"/>
              </a:lnSpc>
            </a:pPr>
            <a:r>
              <a:rPr lang="en-US" altLang="zh-CN" sz="3200" dirty="0" smtClean="0">
                <a:solidFill>
                  <a:schemeClr val="tx1"/>
                </a:solidFill>
                <a:latin typeface="宋体" pitchFamily="2" charset="-122"/>
              </a:rPr>
              <a:t>2.</a:t>
            </a:r>
            <a:r>
              <a:rPr lang="zh-CN" altLang="en-US" sz="3200" dirty="0" smtClean="0">
                <a:solidFill>
                  <a:schemeClr val="tx1"/>
                </a:solidFill>
                <a:latin typeface="宋体" pitchFamily="2" charset="-122"/>
              </a:rPr>
              <a:t>根据给定的对称轴画出图形的另一半。</a:t>
            </a:r>
            <a:endParaRPr lang="zh-CN" altLang="en-US" sz="3200" dirty="0">
              <a:solidFill>
                <a:schemeClr val="tx1"/>
              </a:solidFill>
              <a:latin typeface="宋体" pitchFamily="2" charset="-122"/>
            </a:endParaRPr>
          </a:p>
        </p:txBody>
      </p:sp>
      <p:sp>
        <p:nvSpPr>
          <p:cNvPr id="3" name="TextBox 9"/>
          <p:cNvSpPr txBox="1">
            <a:spLocks noChangeArrowheads="1"/>
          </p:cNvSpPr>
          <p:nvPr/>
        </p:nvSpPr>
        <p:spPr bwMode="auto">
          <a:xfrm>
            <a:off x="-71470" y="667808"/>
            <a:ext cx="9572692" cy="584775"/>
          </a:xfrm>
          <a:prstGeom prst="rect">
            <a:avLst/>
          </a:prstGeom>
          <a:noFill/>
          <a:ln w="9525">
            <a:noFill/>
            <a:miter lim="800000"/>
            <a:headEnd/>
            <a:tailEnd/>
          </a:ln>
        </p:spPr>
        <p:txBody>
          <a:bodyPr wrap="square">
            <a:spAutoFit/>
          </a:bodyPr>
          <a:lstStyle/>
          <a:p>
            <a:pPr eaLnBrk="1" hangingPunct="1"/>
            <a:r>
              <a:rPr lang="zh-CN" altLang="en-US" sz="3200" b="1" dirty="0" smtClean="0">
                <a:solidFill>
                  <a:srgbClr val="C00000"/>
                </a:solidFill>
                <a:latin typeface="+mj-ea"/>
                <a:ea typeface="+mj-ea"/>
              </a:rPr>
              <a:t>    </a:t>
            </a:r>
            <a:r>
              <a:rPr lang="zh-CN" altLang="en-US" sz="3200" b="1" dirty="0" smtClean="0">
                <a:solidFill>
                  <a:srgbClr val="C00000"/>
                </a:solidFill>
                <a:latin typeface="华文楷体" pitchFamily="2" charset="-122"/>
                <a:ea typeface="华文楷体" pitchFamily="2" charset="-122"/>
              </a:rPr>
              <a:t>教材第</a:t>
            </a:r>
            <a:r>
              <a:rPr lang="en-US" altLang="zh-CN" sz="3200" dirty="0" smtClean="0">
                <a:solidFill>
                  <a:srgbClr val="C00000"/>
                </a:solidFill>
                <a:latin typeface="华文楷体" pitchFamily="2" charset="-122"/>
                <a:ea typeface="华文楷体" pitchFamily="2" charset="-122"/>
              </a:rPr>
              <a:t>93</a:t>
            </a:r>
            <a:r>
              <a:rPr lang="zh-CN" altLang="en-US" sz="3200" b="1" dirty="0" smtClean="0">
                <a:solidFill>
                  <a:srgbClr val="C00000"/>
                </a:solidFill>
                <a:latin typeface="华文楷体" pitchFamily="2" charset="-122"/>
                <a:ea typeface="华文楷体" pitchFamily="2" charset="-122"/>
              </a:rPr>
              <a:t>页练习十九第</a:t>
            </a:r>
            <a:r>
              <a:rPr lang="en-US" altLang="zh-CN" sz="3200" dirty="0" smtClean="0">
                <a:solidFill>
                  <a:srgbClr val="C00000"/>
                </a:solidFill>
                <a:latin typeface="华文楷体" pitchFamily="2" charset="-122"/>
                <a:ea typeface="华文楷体" pitchFamily="2" charset="-122"/>
              </a:rPr>
              <a:t>2</a:t>
            </a:r>
            <a:r>
              <a:rPr lang="zh-CN" altLang="en-US" sz="3200" b="1" dirty="0" smtClean="0">
                <a:solidFill>
                  <a:srgbClr val="C00000"/>
                </a:solidFill>
                <a:latin typeface="华文楷体" pitchFamily="2" charset="-122"/>
                <a:ea typeface="华文楷体" pitchFamily="2" charset="-122"/>
              </a:rPr>
              <a:t>题 。</a:t>
            </a:r>
            <a:endParaRPr lang="en-US" altLang="zh-CN" sz="3200" b="1" dirty="0" smtClean="0">
              <a:solidFill>
                <a:srgbClr val="C00000"/>
              </a:solidFill>
              <a:latin typeface="华文楷体" pitchFamily="2" charset="-122"/>
              <a:ea typeface="华文楷体" pitchFamily="2" charset="-122"/>
            </a:endParaRPr>
          </a:p>
        </p:txBody>
      </p:sp>
      <p:pic>
        <p:nvPicPr>
          <p:cNvPr id="397313" name="Picture 1" descr="C:\Users\Administrator\AppData\Roaming\Tencent\Users\271766067\QQ\WinTemp\RichOle\_OGHJTAOC6Q[T0FVA06~DH8.png"/>
          <p:cNvPicPr>
            <a:picLocks noChangeAspect="1" noChangeArrowheads="1"/>
          </p:cNvPicPr>
          <p:nvPr/>
        </p:nvPicPr>
        <p:blipFill>
          <a:blip r:embed="rId2" cstate="print"/>
          <a:srcRect/>
          <a:stretch>
            <a:fillRect/>
          </a:stretch>
        </p:blipFill>
        <p:spPr bwMode="auto">
          <a:xfrm>
            <a:off x="1857356" y="2143116"/>
            <a:ext cx="4429156" cy="3367857"/>
          </a:xfrm>
          <a:prstGeom prst="rect">
            <a:avLst/>
          </a:prstGeom>
          <a:noFill/>
        </p:spPr>
      </p:pic>
      <p:grpSp>
        <p:nvGrpSpPr>
          <p:cNvPr id="42" name="组合 41"/>
          <p:cNvGrpSpPr/>
          <p:nvPr/>
        </p:nvGrpSpPr>
        <p:grpSpPr>
          <a:xfrm>
            <a:off x="4071934" y="2571744"/>
            <a:ext cx="1428760" cy="2571768"/>
            <a:chOff x="4071934" y="2571744"/>
            <a:chExt cx="1428760" cy="2571768"/>
          </a:xfrm>
        </p:grpSpPr>
        <p:cxnSp>
          <p:nvCxnSpPr>
            <p:cNvPr id="14" name="直接连接符 13"/>
            <p:cNvCxnSpPr/>
            <p:nvPr/>
          </p:nvCxnSpPr>
          <p:spPr>
            <a:xfrm>
              <a:off x="4071934" y="2857496"/>
              <a:ext cx="71438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flipH="1">
              <a:off x="4786314" y="2857496"/>
              <a:ext cx="357190" cy="35719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57686" y="4000504"/>
              <a:ext cx="157163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5400000">
              <a:off x="4786314" y="4786322"/>
              <a:ext cx="357190" cy="35719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10800000">
              <a:off x="4071934" y="5143512"/>
              <a:ext cx="71438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3893339" y="4964917"/>
              <a:ext cx="35719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4036215" y="4393413"/>
              <a:ext cx="428628" cy="35719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a:off x="3714744" y="4000504"/>
              <a:ext cx="71438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10800000" flipV="1">
              <a:off x="4786314" y="2571744"/>
              <a:ext cx="357190" cy="28575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10800000">
              <a:off x="5143504" y="2571744"/>
              <a:ext cx="357190" cy="28575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5400000" flipH="1" flipV="1">
              <a:off x="5143504" y="2857496"/>
              <a:ext cx="357190" cy="35719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071934" y="4357694"/>
              <a:ext cx="35719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4429124" y="3643314"/>
              <a:ext cx="357190" cy="35719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397313"/>
                                        </p:tgtEl>
                                        <p:attrNameLst>
                                          <p:attrName>style.visibility</p:attrName>
                                        </p:attrNameLst>
                                      </p:cBhvr>
                                      <p:to>
                                        <p:strVal val="visible"/>
                                      </p:to>
                                    </p:set>
                                    <p:animEffect transition="in" filter="blinds(horizontal)">
                                      <p:cBhvr>
                                        <p:cTn id="16" dur="500"/>
                                        <p:tgtEl>
                                          <p:spTgt spid="397313"/>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1252583"/>
            <a:ext cx="8572560" cy="604781"/>
          </a:xfrm>
          <a:prstGeom prst="rect">
            <a:avLst/>
          </a:prstGeom>
        </p:spPr>
        <p:txBody>
          <a:bodyPr wrap="square">
            <a:spAutoFit/>
          </a:bodyPr>
          <a:lstStyle/>
          <a:p>
            <a:pPr eaLnBrk="1" hangingPunct="1">
              <a:lnSpc>
                <a:spcPct val="120000"/>
              </a:lnSpc>
            </a:pPr>
            <a:r>
              <a:rPr lang="en-US" altLang="zh-CN" sz="3200" dirty="0" smtClean="0">
                <a:solidFill>
                  <a:schemeClr val="tx1"/>
                </a:solidFill>
                <a:latin typeface="宋体" pitchFamily="2" charset="-122"/>
              </a:rPr>
              <a:t>4.</a:t>
            </a:r>
            <a:r>
              <a:rPr lang="zh-CN" altLang="en-US" sz="3200" dirty="0" smtClean="0">
                <a:solidFill>
                  <a:schemeClr val="tx1"/>
                </a:solidFill>
                <a:latin typeface="宋体" pitchFamily="2" charset="-122"/>
              </a:rPr>
              <a:t>下面</a:t>
            </a:r>
            <a:r>
              <a:rPr lang="en-US" altLang="zh-CN" sz="3200" dirty="0" smtClean="0">
                <a:solidFill>
                  <a:schemeClr val="tx1"/>
                </a:solidFill>
                <a:latin typeface="宋体" pitchFamily="2" charset="-122"/>
              </a:rPr>
              <a:t>4</a:t>
            </a:r>
            <a:r>
              <a:rPr lang="zh-CN" altLang="en-US" sz="3200" dirty="0" smtClean="0">
                <a:solidFill>
                  <a:schemeClr val="tx1"/>
                </a:solidFill>
                <a:latin typeface="宋体" pitchFamily="2" charset="-122"/>
              </a:rPr>
              <a:t>个图形的涂色部分面积相等吗？为什么？</a:t>
            </a:r>
            <a:endParaRPr lang="zh-CN" altLang="en-US" sz="3200" dirty="0">
              <a:solidFill>
                <a:schemeClr val="tx1"/>
              </a:solidFill>
              <a:latin typeface="宋体" pitchFamily="2" charset="-122"/>
            </a:endParaRPr>
          </a:p>
        </p:txBody>
      </p:sp>
      <p:sp>
        <p:nvSpPr>
          <p:cNvPr id="3" name="TextBox 9"/>
          <p:cNvSpPr txBox="1">
            <a:spLocks noChangeArrowheads="1"/>
          </p:cNvSpPr>
          <p:nvPr/>
        </p:nvSpPr>
        <p:spPr bwMode="auto">
          <a:xfrm>
            <a:off x="-71470" y="667808"/>
            <a:ext cx="9572692" cy="584775"/>
          </a:xfrm>
          <a:prstGeom prst="rect">
            <a:avLst/>
          </a:prstGeom>
          <a:noFill/>
          <a:ln w="9525">
            <a:noFill/>
            <a:miter lim="800000"/>
            <a:headEnd/>
            <a:tailEnd/>
          </a:ln>
        </p:spPr>
        <p:txBody>
          <a:bodyPr wrap="square">
            <a:spAutoFit/>
          </a:bodyPr>
          <a:lstStyle/>
          <a:p>
            <a:pPr eaLnBrk="1" hangingPunct="1"/>
            <a:r>
              <a:rPr lang="zh-CN" altLang="en-US" sz="3200" b="1" dirty="0" smtClean="0">
                <a:solidFill>
                  <a:srgbClr val="C00000"/>
                </a:solidFill>
                <a:latin typeface="+mj-ea"/>
                <a:ea typeface="+mj-ea"/>
              </a:rPr>
              <a:t>    </a:t>
            </a:r>
            <a:r>
              <a:rPr lang="zh-CN" altLang="en-US" sz="3200" b="1" dirty="0" smtClean="0">
                <a:solidFill>
                  <a:srgbClr val="C00000"/>
                </a:solidFill>
                <a:latin typeface="华文楷体" pitchFamily="2" charset="-122"/>
                <a:ea typeface="华文楷体" pitchFamily="2" charset="-122"/>
              </a:rPr>
              <a:t>教材第</a:t>
            </a:r>
            <a:r>
              <a:rPr lang="en-US" altLang="zh-CN" sz="3200" dirty="0" smtClean="0">
                <a:solidFill>
                  <a:srgbClr val="C00000"/>
                </a:solidFill>
                <a:latin typeface="华文楷体" pitchFamily="2" charset="-122"/>
                <a:ea typeface="华文楷体" pitchFamily="2" charset="-122"/>
              </a:rPr>
              <a:t>93</a:t>
            </a:r>
            <a:r>
              <a:rPr lang="zh-CN" altLang="en-US" sz="3200" b="1" dirty="0" smtClean="0">
                <a:solidFill>
                  <a:srgbClr val="C00000"/>
                </a:solidFill>
                <a:latin typeface="华文楷体" pitchFamily="2" charset="-122"/>
                <a:ea typeface="华文楷体" pitchFamily="2" charset="-122"/>
              </a:rPr>
              <a:t>页练习十九第</a:t>
            </a:r>
            <a:r>
              <a:rPr lang="en-US" altLang="zh-CN" sz="3200" dirty="0" smtClean="0">
                <a:solidFill>
                  <a:srgbClr val="C00000"/>
                </a:solidFill>
                <a:latin typeface="华文楷体" pitchFamily="2" charset="-122"/>
                <a:ea typeface="华文楷体" pitchFamily="2" charset="-122"/>
              </a:rPr>
              <a:t>4</a:t>
            </a:r>
            <a:r>
              <a:rPr lang="zh-CN" altLang="en-US" sz="3200" b="1" dirty="0" smtClean="0">
                <a:solidFill>
                  <a:srgbClr val="C00000"/>
                </a:solidFill>
                <a:latin typeface="华文楷体" pitchFamily="2" charset="-122"/>
                <a:ea typeface="华文楷体" pitchFamily="2" charset="-122"/>
              </a:rPr>
              <a:t>题 。</a:t>
            </a:r>
            <a:endParaRPr lang="en-US" altLang="zh-CN" sz="3200" b="1" dirty="0" smtClean="0">
              <a:solidFill>
                <a:srgbClr val="C00000"/>
              </a:solidFill>
              <a:latin typeface="华文楷体" pitchFamily="2" charset="-122"/>
              <a:ea typeface="华文楷体" pitchFamily="2" charset="-122"/>
            </a:endParaRPr>
          </a:p>
        </p:txBody>
      </p:sp>
      <p:pic>
        <p:nvPicPr>
          <p:cNvPr id="20" name="Picture 12" descr="{4C6C9792-29A7-4CDB-97B6-62D14C98FCC3}副本"/>
          <p:cNvPicPr>
            <a:picLocks noChangeAspect="1" noChangeArrowheads="1"/>
          </p:cNvPicPr>
          <p:nvPr/>
        </p:nvPicPr>
        <p:blipFill>
          <a:blip r:embed="rId2" cstate="print"/>
          <a:srcRect/>
          <a:stretch>
            <a:fillRect/>
          </a:stretch>
        </p:blipFill>
        <p:spPr bwMode="auto">
          <a:xfrm>
            <a:off x="900113" y="2025650"/>
            <a:ext cx="6808787" cy="1562100"/>
          </a:xfrm>
          <a:prstGeom prst="rect">
            <a:avLst/>
          </a:prstGeom>
          <a:noFill/>
          <a:ln w="9525">
            <a:noFill/>
            <a:miter lim="800000"/>
            <a:headEnd/>
            <a:tailEnd/>
          </a:ln>
        </p:spPr>
      </p:pic>
      <p:sp>
        <p:nvSpPr>
          <p:cNvPr id="21" name="矩形 20"/>
          <p:cNvSpPr/>
          <p:nvPr/>
        </p:nvSpPr>
        <p:spPr>
          <a:xfrm>
            <a:off x="857224" y="3857628"/>
            <a:ext cx="7286676" cy="2308324"/>
          </a:xfrm>
          <a:prstGeom prst="rect">
            <a:avLst/>
          </a:prstGeom>
        </p:spPr>
        <p:txBody>
          <a:bodyPr wrap="square">
            <a:spAutoFit/>
          </a:bodyPr>
          <a:lstStyle/>
          <a:p>
            <a:pPr>
              <a:lnSpc>
                <a:spcPct val="150000"/>
              </a:lnSpc>
            </a:pPr>
            <a:r>
              <a:rPr lang="zh-CN" altLang="en-US" sz="3200" dirty="0" smtClean="0">
                <a:latin typeface="华文楷体" pitchFamily="2" charset="-122"/>
                <a:ea typeface="华文楷体" pitchFamily="2" charset="-122"/>
              </a:rPr>
              <a:t>    </a:t>
            </a:r>
            <a:r>
              <a:rPr lang="zh-CN" altLang="zh-CN" sz="3200" dirty="0" smtClean="0">
                <a:latin typeface="华文楷体" pitchFamily="2" charset="-122"/>
                <a:ea typeface="华文楷体" pitchFamily="2" charset="-122"/>
              </a:rPr>
              <a:t>相等。因为这</a:t>
            </a:r>
            <a:r>
              <a:rPr lang="en-US" altLang="zh-CN" sz="3200" dirty="0" smtClean="0">
                <a:latin typeface="华文楷体" pitchFamily="2" charset="-122"/>
                <a:ea typeface="华文楷体" pitchFamily="2" charset="-122"/>
              </a:rPr>
              <a:t>4</a:t>
            </a:r>
            <a:r>
              <a:rPr lang="zh-CN" altLang="zh-CN" sz="3200" dirty="0" smtClean="0">
                <a:latin typeface="华文楷体" pitchFamily="2" charset="-122"/>
                <a:ea typeface="华文楷体" pitchFamily="2" charset="-122"/>
              </a:rPr>
              <a:t>个图形涂色部分的面积都等于一个大圆面积加上一个小圆面积减去一个中圆面积。</a:t>
            </a:r>
            <a:endParaRPr lang="zh-CN" altLang="en-US" sz="3200" dirty="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blinds(horizontal)">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iterate type="lt">
                                    <p:tmPct val="5000"/>
                                  </p:iterate>
                                  <p:childTnLst>
                                    <p:set>
                                      <p:cBhvr>
                                        <p:cTn id="20" dur="1" fill="hold">
                                          <p:stCondLst>
                                            <p:cond delay="0"/>
                                          </p:stCondLst>
                                        </p:cTn>
                                        <p:tgtEl>
                                          <p:spTgt spid="21"/>
                                        </p:tgtEl>
                                        <p:attrNameLst>
                                          <p:attrName>style.visibility</p:attrName>
                                        </p:attrNameLst>
                                      </p:cBhvr>
                                      <p:to>
                                        <p:strVal val="visible"/>
                                      </p:to>
                                    </p:set>
                                    <p:anim calcmode="lin" valueType="num">
                                      <p:cBhvr>
                                        <p:cTn id="21" dur="1000" fill="hold"/>
                                        <p:tgtEl>
                                          <p:spTgt spid="21"/>
                                        </p:tgtEl>
                                        <p:attrNameLst>
                                          <p:attrName>ppt_w</p:attrName>
                                        </p:attrNameLst>
                                      </p:cBhvr>
                                      <p:tavLst>
                                        <p:tav tm="0">
                                          <p:val>
                                            <p:fltVal val="0"/>
                                          </p:val>
                                        </p:tav>
                                        <p:tav tm="100000">
                                          <p:val>
                                            <p:strVal val="#ppt_w"/>
                                          </p:val>
                                        </p:tav>
                                      </p:tavLst>
                                    </p:anim>
                                    <p:anim calcmode="lin" valueType="num">
                                      <p:cBhvr>
                                        <p:cTn id="22" dur="1000" fill="hold"/>
                                        <p:tgtEl>
                                          <p:spTgt spid="21"/>
                                        </p:tgtEl>
                                        <p:attrNameLst>
                                          <p:attrName>ppt_h</p:attrName>
                                        </p:attrNameLst>
                                      </p:cBhvr>
                                      <p:tavLst>
                                        <p:tav tm="0">
                                          <p:val>
                                            <p:fltVal val="0"/>
                                          </p:val>
                                        </p:tav>
                                        <p:tav tm="100000">
                                          <p:val>
                                            <p:strVal val="#ppt_h"/>
                                          </p:val>
                                        </p:tav>
                                      </p:tavLst>
                                    </p:anim>
                                    <p:anim calcmode="lin" valueType="num">
                                      <p:cBhvr>
                                        <p:cTn id="23" dur="1000" fill="hold"/>
                                        <p:tgtEl>
                                          <p:spTgt spid="21"/>
                                        </p:tgtEl>
                                        <p:attrNameLst>
                                          <p:attrName>style.rotation</p:attrName>
                                        </p:attrNameLst>
                                      </p:cBhvr>
                                      <p:tavLst>
                                        <p:tav tm="0">
                                          <p:val>
                                            <p:fltVal val="90"/>
                                          </p:val>
                                        </p:tav>
                                        <p:tav tm="100000">
                                          <p:val>
                                            <p:fltVal val="0"/>
                                          </p:val>
                                        </p:tav>
                                      </p:tavLst>
                                    </p:anim>
                                    <p:animEffect transition="in" filter="fade">
                                      <p:cBhvr>
                                        <p:cTn id="24"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1252583"/>
            <a:ext cx="8572560" cy="604781"/>
          </a:xfrm>
          <a:prstGeom prst="rect">
            <a:avLst/>
          </a:prstGeom>
        </p:spPr>
        <p:txBody>
          <a:bodyPr wrap="square">
            <a:spAutoFit/>
          </a:bodyPr>
          <a:lstStyle/>
          <a:p>
            <a:pPr eaLnBrk="1" hangingPunct="1">
              <a:lnSpc>
                <a:spcPct val="120000"/>
              </a:lnSpc>
            </a:pPr>
            <a:r>
              <a:rPr lang="en-US" altLang="zh-CN" sz="3200" dirty="0" smtClean="0">
                <a:solidFill>
                  <a:schemeClr val="tx1"/>
                </a:solidFill>
                <a:latin typeface="宋体" pitchFamily="2" charset="-122"/>
              </a:rPr>
              <a:t>5.</a:t>
            </a:r>
            <a:r>
              <a:rPr lang="zh-CN" altLang="en-US" sz="3200" dirty="0" smtClean="0">
                <a:solidFill>
                  <a:schemeClr val="tx1"/>
                </a:solidFill>
                <a:latin typeface="宋体" pitchFamily="2" charset="-122"/>
              </a:rPr>
              <a:t>画一画。</a:t>
            </a:r>
            <a:endParaRPr lang="zh-CN" altLang="en-US" sz="3200" dirty="0">
              <a:solidFill>
                <a:schemeClr val="tx1"/>
              </a:solidFill>
              <a:latin typeface="宋体" pitchFamily="2" charset="-122"/>
            </a:endParaRPr>
          </a:p>
        </p:txBody>
      </p:sp>
      <p:sp>
        <p:nvSpPr>
          <p:cNvPr id="3" name="TextBox 9"/>
          <p:cNvSpPr txBox="1">
            <a:spLocks noChangeArrowheads="1"/>
          </p:cNvSpPr>
          <p:nvPr/>
        </p:nvSpPr>
        <p:spPr bwMode="auto">
          <a:xfrm>
            <a:off x="-71470" y="667808"/>
            <a:ext cx="9572692" cy="584775"/>
          </a:xfrm>
          <a:prstGeom prst="rect">
            <a:avLst/>
          </a:prstGeom>
          <a:noFill/>
          <a:ln w="9525">
            <a:noFill/>
            <a:miter lim="800000"/>
            <a:headEnd/>
            <a:tailEnd/>
          </a:ln>
        </p:spPr>
        <p:txBody>
          <a:bodyPr wrap="square">
            <a:spAutoFit/>
          </a:bodyPr>
          <a:lstStyle/>
          <a:p>
            <a:pPr eaLnBrk="1" hangingPunct="1"/>
            <a:r>
              <a:rPr lang="zh-CN" altLang="en-US" sz="3200" b="1" dirty="0" smtClean="0">
                <a:solidFill>
                  <a:srgbClr val="C00000"/>
                </a:solidFill>
                <a:latin typeface="+mj-ea"/>
                <a:ea typeface="+mj-ea"/>
              </a:rPr>
              <a:t>    </a:t>
            </a:r>
            <a:r>
              <a:rPr lang="zh-CN" altLang="en-US" sz="3200" b="1" dirty="0" smtClean="0">
                <a:solidFill>
                  <a:srgbClr val="C00000"/>
                </a:solidFill>
                <a:latin typeface="华文楷体" pitchFamily="2" charset="-122"/>
                <a:ea typeface="华文楷体" pitchFamily="2" charset="-122"/>
              </a:rPr>
              <a:t>教材第</a:t>
            </a:r>
            <a:r>
              <a:rPr lang="en-US" altLang="zh-CN" sz="3200" dirty="0" smtClean="0">
                <a:solidFill>
                  <a:srgbClr val="C00000"/>
                </a:solidFill>
                <a:latin typeface="华文楷体" pitchFamily="2" charset="-122"/>
                <a:ea typeface="华文楷体" pitchFamily="2" charset="-122"/>
              </a:rPr>
              <a:t>93</a:t>
            </a:r>
            <a:r>
              <a:rPr lang="zh-CN" altLang="en-US" sz="3200" b="1" dirty="0" smtClean="0">
                <a:solidFill>
                  <a:srgbClr val="C00000"/>
                </a:solidFill>
                <a:latin typeface="华文楷体" pitchFamily="2" charset="-122"/>
                <a:ea typeface="华文楷体" pitchFamily="2" charset="-122"/>
              </a:rPr>
              <a:t>页练习十九第</a:t>
            </a:r>
            <a:r>
              <a:rPr lang="en-US" altLang="zh-CN" sz="3200" dirty="0" smtClean="0">
                <a:solidFill>
                  <a:srgbClr val="C00000"/>
                </a:solidFill>
                <a:latin typeface="华文楷体" pitchFamily="2" charset="-122"/>
                <a:ea typeface="华文楷体" pitchFamily="2" charset="-122"/>
              </a:rPr>
              <a:t>5</a:t>
            </a:r>
            <a:r>
              <a:rPr lang="zh-CN" altLang="en-US" sz="3200" b="1" dirty="0" smtClean="0">
                <a:solidFill>
                  <a:srgbClr val="C00000"/>
                </a:solidFill>
                <a:latin typeface="华文楷体" pitchFamily="2" charset="-122"/>
                <a:ea typeface="华文楷体" pitchFamily="2" charset="-122"/>
              </a:rPr>
              <a:t>题 。</a:t>
            </a:r>
            <a:endParaRPr lang="en-US" altLang="zh-CN" sz="3200" b="1" dirty="0" smtClean="0">
              <a:solidFill>
                <a:srgbClr val="C00000"/>
              </a:solidFill>
              <a:latin typeface="华文楷体" pitchFamily="2" charset="-122"/>
              <a:ea typeface="华文楷体" pitchFamily="2" charset="-122"/>
            </a:endParaRPr>
          </a:p>
        </p:txBody>
      </p:sp>
      <p:pic>
        <p:nvPicPr>
          <p:cNvPr id="6" name="Picture 8" descr="{56923EF7-BC33-406C-B957-060810651282}副本"/>
          <p:cNvPicPr>
            <a:picLocks noChangeAspect="1" noChangeArrowheads="1"/>
          </p:cNvPicPr>
          <p:nvPr/>
        </p:nvPicPr>
        <p:blipFill>
          <a:blip r:embed="rId2" cstate="print"/>
          <a:srcRect/>
          <a:stretch>
            <a:fillRect/>
          </a:stretch>
        </p:blipFill>
        <p:spPr bwMode="auto">
          <a:xfrm>
            <a:off x="5429256" y="1714488"/>
            <a:ext cx="3314700" cy="3105150"/>
          </a:xfrm>
          <a:prstGeom prst="rect">
            <a:avLst/>
          </a:prstGeom>
          <a:noFill/>
          <a:ln w="9525">
            <a:noFill/>
            <a:miter lim="800000"/>
            <a:headEnd/>
            <a:tailEnd/>
          </a:ln>
        </p:spPr>
      </p:pic>
      <p:sp>
        <p:nvSpPr>
          <p:cNvPr id="7" name="Text Box 6"/>
          <p:cNvSpPr txBox="1">
            <a:spLocks noChangeArrowheads="1"/>
          </p:cNvSpPr>
          <p:nvPr/>
        </p:nvSpPr>
        <p:spPr bwMode="auto">
          <a:xfrm>
            <a:off x="0" y="2071678"/>
            <a:ext cx="5357818" cy="3637919"/>
          </a:xfrm>
          <a:prstGeom prst="rect">
            <a:avLst/>
          </a:prstGeom>
          <a:noFill/>
          <a:ln w="9525">
            <a:noFill/>
            <a:miter lim="800000"/>
            <a:headEnd/>
            <a:tailEnd/>
          </a:ln>
        </p:spPr>
        <p:txBody>
          <a:bodyPr wrap="square">
            <a:spAutoFit/>
          </a:bodyPr>
          <a:lstStyle/>
          <a:p>
            <a:pPr>
              <a:lnSpc>
                <a:spcPct val="120000"/>
              </a:lnSpc>
              <a:buFontTx/>
              <a:buNone/>
            </a:pPr>
            <a:r>
              <a:rPr lang="zh-CN" altLang="en-US" sz="3200" dirty="0" smtClean="0">
                <a:solidFill>
                  <a:schemeClr val="tx1"/>
                </a:solidFill>
                <a:latin typeface="华文楷体" pitchFamily="2" charset="-122"/>
                <a:ea typeface="华文楷体" pitchFamily="2" charset="-122"/>
              </a:rPr>
              <a:t>（</a:t>
            </a:r>
            <a:r>
              <a:rPr lang="en-US" altLang="zh-CN" sz="3200" dirty="0">
                <a:solidFill>
                  <a:schemeClr val="tx1"/>
                </a:solidFill>
                <a:latin typeface="华文楷体" pitchFamily="2" charset="-122"/>
                <a:ea typeface="华文楷体" pitchFamily="2" charset="-122"/>
              </a:rPr>
              <a:t>1</a:t>
            </a:r>
            <a:r>
              <a:rPr lang="zh-CN" altLang="en-US" sz="3200" dirty="0">
                <a:solidFill>
                  <a:schemeClr val="tx1"/>
                </a:solidFill>
                <a:latin typeface="华文楷体" pitchFamily="2" charset="-122"/>
                <a:ea typeface="华文楷体" pitchFamily="2" charset="-122"/>
              </a:rPr>
              <a:t>）小旗子向左平移</a:t>
            </a:r>
            <a:r>
              <a:rPr lang="en-US" altLang="zh-CN" sz="3200" dirty="0">
                <a:solidFill>
                  <a:schemeClr val="tx1"/>
                </a:solidFill>
                <a:latin typeface="华文楷体" pitchFamily="2" charset="-122"/>
                <a:ea typeface="华文楷体" pitchFamily="2" charset="-122"/>
              </a:rPr>
              <a:t>8</a:t>
            </a:r>
            <a:r>
              <a:rPr lang="zh-CN" altLang="en-US" sz="3200" dirty="0">
                <a:solidFill>
                  <a:schemeClr val="tx1"/>
                </a:solidFill>
                <a:latin typeface="华文楷体" pitchFamily="2" charset="-122"/>
                <a:ea typeface="华文楷体" pitchFamily="2" charset="-122"/>
              </a:rPr>
              <a:t>格</a:t>
            </a:r>
            <a:r>
              <a:rPr lang="zh-CN" altLang="en-US" sz="3200" dirty="0" smtClean="0">
                <a:solidFill>
                  <a:schemeClr val="tx1"/>
                </a:solidFill>
                <a:latin typeface="华文楷体" pitchFamily="2" charset="-122"/>
                <a:ea typeface="华文楷体" pitchFamily="2" charset="-122"/>
              </a:rPr>
              <a:t>后</a:t>
            </a:r>
            <a:endParaRPr lang="en-US" altLang="zh-CN" sz="3200" dirty="0" smtClean="0">
              <a:solidFill>
                <a:schemeClr val="tx1"/>
              </a:solidFill>
              <a:latin typeface="华文楷体" pitchFamily="2" charset="-122"/>
              <a:ea typeface="华文楷体" pitchFamily="2" charset="-122"/>
            </a:endParaRPr>
          </a:p>
          <a:p>
            <a:pPr>
              <a:lnSpc>
                <a:spcPct val="120000"/>
              </a:lnSpc>
              <a:buFontTx/>
              <a:buNone/>
            </a:pPr>
            <a:r>
              <a:rPr lang="zh-CN" altLang="en-US" sz="3200" dirty="0" smtClean="0">
                <a:solidFill>
                  <a:schemeClr val="tx1"/>
                </a:solidFill>
                <a:latin typeface="华文楷体" pitchFamily="2" charset="-122"/>
                <a:ea typeface="华文楷体" pitchFamily="2" charset="-122"/>
              </a:rPr>
              <a:t>          的</a:t>
            </a:r>
            <a:r>
              <a:rPr lang="zh-CN" altLang="en-US" sz="3200" dirty="0">
                <a:solidFill>
                  <a:schemeClr val="tx1"/>
                </a:solidFill>
                <a:latin typeface="华文楷体" pitchFamily="2" charset="-122"/>
                <a:ea typeface="华文楷体" pitchFamily="2" charset="-122"/>
              </a:rPr>
              <a:t>图形。</a:t>
            </a:r>
          </a:p>
          <a:p>
            <a:pPr>
              <a:lnSpc>
                <a:spcPct val="120000"/>
              </a:lnSpc>
              <a:buFontTx/>
              <a:buNone/>
            </a:pPr>
            <a:r>
              <a:rPr lang="zh-CN" altLang="en-US" sz="3200" dirty="0">
                <a:solidFill>
                  <a:schemeClr val="tx1"/>
                </a:solidFill>
                <a:latin typeface="华文楷体" pitchFamily="2" charset="-122"/>
                <a:ea typeface="华文楷体" pitchFamily="2" charset="-122"/>
              </a:rPr>
              <a:t>（</a:t>
            </a:r>
            <a:r>
              <a:rPr lang="en-US" altLang="zh-CN" sz="3200" dirty="0">
                <a:solidFill>
                  <a:schemeClr val="tx1"/>
                </a:solidFill>
                <a:latin typeface="华文楷体" pitchFamily="2" charset="-122"/>
                <a:ea typeface="华文楷体" pitchFamily="2" charset="-122"/>
              </a:rPr>
              <a:t>2</a:t>
            </a:r>
            <a:r>
              <a:rPr lang="zh-CN" altLang="en-US" sz="3200" dirty="0">
                <a:solidFill>
                  <a:schemeClr val="tx1"/>
                </a:solidFill>
                <a:latin typeface="华文楷体" pitchFamily="2" charset="-122"/>
                <a:ea typeface="华文楷体" pitchFamily="2" charset="-122"/>
              </a:rPr>
              <a:t>）小旗子绕</a:t>
            </a:r>
            <a:r>
              <a:rPr lang="en-US" altLang="zh-CN" sz="3200" i="1" dirty="0">
                <a:solidFill>
                  <a:schemeClr val="tx1"/>
                </a:solidFill>
                <a:latin typeface="华文楷体" pitchFamily="2" charset="-122"/>
                <a:ea typeface="华文楷体" pitchFamily="2" charset="-122"/>
              </a:rPr>
              <a:t>O</a:t>
            </a:r>
            <a:r>
              <a:rPr lang="zh-CN" altLang="en-US" sz="3200" dirty="0">
                <a:solidFill>
                  <a:schemeClr val="tx1"/>
                </a:solidFill>
                <a:latin typeface="华文楷体" pitchFamily="2" charset="-122"/>
                <a:ea typeface="华文楷体" pitchFamily="2" charset="-122"/>
              </a:rPr>
              <a:t>点按顺时</a:t>
            </a:r>
            <a:r>
              <a:rPr lang="zh-CN" altLang="en-US" sz="3200" dirty="0" smtClean="0">
                <a:solidFill>
                  <a:schemeClr val="tx1"/>
                </a:solidFill>
                <a:latin typeface="华文楷体" pitchFamily="2" charset="-122"/>
                <a:ea typeface="华文楷体" pitchFamily="2" charset="-122"/>
              </a:rPr>
              <a:t>针</a:t>
            </a:r>
            <a:endParaRPr lang="en-US" altLang="zh-CN" sz="3200" dirty="0" smtClean="0">
              <a:solidFill>
                <a:schemeClr val="tx1"/>
              </a:solidFill>
              <a:latin typeface="华文楷体" pitchFamily="2" charset="-122"/>
              <a:ea typeface="华文楷体" pitchFamily="2" charset="-122"/>
            </a:endParaRPr>
          </a:p>
          <a:p>
            <a:pPr>
              <a:lnSpc>
                <a:spcPct val="120000"/>
              </a:lnSpc>
              <a:buFontTx/>
              <a:buNone/>
            </a:pPr>
            <a:r>
              <a:rPr lang="zh-CN" altLang="en-US" sz="3200" dirty="0" smtClean="0">
                <a:solidFill>
                  <a:schemeClr val="tx1"/>
                </a:solidFill>
                <a:latin typeface="华文楷体" pitchFamily="2" charset="-122"/>
                <a:ea typeface="华文楷体" pitchFamily="2" charset="-122"/>
              </a:rPr>
              <a:t>          方</a:t>
            </a:r>
            <a:r>
              <a:rPr lang="zh-CN" altLang="en-US" sz="3200" dirty="0">
                <a:solidFill>
                  <a:schemeClr val="tx1"/>
                </a:solidFill>
                <a:latin typeface="华文楷体" pitchFamily="2" charset="-122"/>
                <a:ea typeface="华文楷体" pitchFamily="2" charset="-122"/>
              </a:rPr>
              <a:t>向</a:t>
            </a:r>
            <a:r>
              <a:rPr lang="zh-CN" altLang="en-US" sz="3200" dirty="0" smtClean="0">
                <a:solidFill>
                  <a:schemeClr val="tx1"/>
                </a:solidFill>
                <a:latin typeface="华文楷体" pitchFamily="2" charset="-122"/>
                <a:ea typeface="华文楷体" pitchFamily="2" charset="-122"/>
              </a:rPr>
              <a:t>旋转</a:t>
            </a:r>
            <a:r>
              <a:rPr lang="en-US" altLang="zh-CN" sz="3200" dirty="0">
                <a:solidFill>
                  <a:schemeClr val="tx1"/>
                </a:solidFill>
                <a:latin typeface="华文楷体" pitchFamily="2" charset="-122"/>
                <a:ea typeface="华文楷体" pitchFamily="2" charset="-122"/>
              </a:rPr>
              <a:t>90°</a:t>
            </a:r>
            <a:r>
              <a:rPr lang="zh-CN" altLang="en-US" sz="3200" dirty="0">
                <a:solidFill>
                  <a:schemeClr val="tx1"/>
                </a:solidFill>
                <a:latin typeface="华文楷体" pitchFamily="2" charset="-122"/>
                <a:ea typeface="华文楷体" pitchFamily="2" charset="-122"/>
              </a:rPr>
              <a:t>后的图形。</a:t>
            </a:r>
          </a:p>
          <a:p>
            <a:pPr>
              <a:lnSpc>
                <a:spcPct val="120000"/>
              </a:lnSpc>
              <a:buFontTx/>
              <a:buNone/>
            </a:pPr>
            <a:r>
              <a:rPr lang="zh-CN" altLang="en-US" sz="3200" dirty="0">
                <a:solidFill>
                  <a:schemeClr val="tx1"/>
                </a:solidFill>
                <a:latin typeface="华文楷体" pitchFamily="2" charset="-122"/>
                <a:ea typeface="华文楷体" pitchFamily="2" charset="-122"/>
              </a:rPr>
              <a:t>（</a:t>
            </a:r>
            <a:r>
              <a:rPr lang="en-US" altLang="zh-CN" sz="3200" dirty="0">
                <a:solidFill>
                  <a:schemeClr val="tx1"/>
                </a:solidFill>
                <a:latin typeface="华文楷体" pitchFamily="2" charset="-122"/>
                <a:ea typeface="华文楷体" pitchFamily="2" charset="-122"/>
              </a:rPr>
              <a:t>3</a:t>
            </a:r>
            <a:r>
              <a:rPr lang="zh-CN" altLang="en-US" sz="3200" dirty="0">
                <a:solidFill>
                  <a:schemeClr val="tx1"/>
                </a:solidFill>
                <a:latin typeface="华文楷体" pitchFamily="2" charset="-122"/>
                <a:ea typeface="华文楷体" pitchFamily="2" charset="-122"/>
              </a:rPr>
              <a:t>）小旗子按</a:t>
            </a:r>
            <a:r>
              <a:rPr lang="en-US" altLang="zh-CN" sz="3200" dirty="0">
                <a:solidFill>
                  <a:schemeClr val="tx1"/>
                </a:solidFill>
                <a:latin typeface="华文楷体" pitchFamily="2" charset="-122"/>
                <a:ea typeface="华文楷体" pitchFamily="2" charset="-122"/>
              </a:rPr>
              <a:t>2 : 1 </a:t>
            </a:r>
            <a:r>
              <a:rPr lang="zh-CN" altLang="en-US" sz="3200" dirty="0">
                <a:solidFill>
                  <a:schemeClr val="tx1"/>
                </a:solidFill>
                <a:latin typeface="华文楷体" pitchFamily="2" charset="-122"/>
                <a:ea typeface="华文楷体" pitchFamily="2" charset="-122"/>
              </a:rPr>
              <a:t>扩大后</a:t>
            </a:r>
            <a:r>
              <a:rPr lang="zh-CN" altLang="en-US" sz="3200" dirty="0" smtClean="0">
                <a:solidFill>
                  <a:schemeClr val="tx1"/>
                </a:solidFill>
                <a:latin typeface="华文楷体" pitchFamily="2" charset="-122"/>
                <a:ea typeface="华文楷体" pitchFamily="2" charset="-122"/>
              </a:rPr>
              <a:t>的</a:t>
            </a:r>
            <a:endParaRPr lang="en-US" altLang="zh-CN" sz="3200" dirty="0" smtClean="0">
              <a:solidFill>
                <a:schemeClr val="tx1"/>
              </a:solidFill>
              <a:latin typeface="华文楷体" pitchFamily="2" charset="-122"/>
              <a:ea typeface="华文楷体" pitchFamily="2" charset="-122"/>
            </a:endParaRPr>
          </a:p>
          <a:p>
            <a:pPr>
              <a:lnSpc>
                <a:spcPct val="120000"/>
              </a:lnSpc>
              <a:buFontTx/>
              <a:buNone/>
            </a:pPr>
            <a:r>
              <a:rPr lang="zh-CN" altLang="en-US" sz="3200" dirty="0" smtClean="0">
                <a:solidFill>
                  <a:schemeClr val="tx1"/>
                </a:solidFill>
                <a:latin typeface="华文楷体" pitchFamily="2" charset="-122"/>
                <a:ea typeface="华文楷体" pitchFamily="2" charset="-122"/>
              </a:rPr>
              <a:t>          图</a:t>
            </a:r>
            <a:r>
              <a:rPr lang="zh-CN" altLang="en-US" sz="3200" dirty="0">
                <a:solidFill>
                  <a:schemeClr val="tx1"/>
                </a:solidFill>
                <a:latin typeface="华文楷体" pitchFamily="2" charset="-122"/>
                <a:ea typeface="华文楷体" pitchFamily="2" charset="-122"/>
              </a:rPr>
              <a:t>形。</a:t>
            </a:r>
            <a:endParaRPr lang="en-US" altLang="zh-CN" sz="3200" dirty="0">
              <a:solidFill>
                <a:schemeClr val="tx1"/>
              </a:solidFill>
              <a:latin typeface="华文楷体" pitchFamily="2" charset="-122"/>
              <a:ea typeface="华文楷体" pitchFamily="2" charset="-122"/>
            </a:endParaRPr>
          </a:p>
        </p:txBody>
      </p:sp>
      <p:grpSp>
        <p:nvGrpSpPr>
          <p:cNvPr id="11" name="组合 10"/>
          <p:cNvGrpSpPr/>
          <p:nvPr/>
        </p:nvGrpSpPr>
        <p:grpSpPr>
          <a:xfrm>
            <a:off x="5715008" y="3357562"/>
            <a:ext cx="428628" cy="785818"/>
            <a:chOff x="6286512" y="3357562"/>
            <a:chExt cx="428628" cy="785818"/>
          </a:xfrm>
        </p:grpSpPr>
        <p:cxnSp>
          <p:nvCxnSpPr>
            <p:cNvPr id="9" name="直接连接符 8"/>
            <p:cNvCxnSpPr/>
            <p:nvPr/>
          </p:nvCxnSpPr>
          <p:spPr>
            <a:xfrm rot="5400000">
              <a:off x="5893603" y="3750471"/>
              <a:ext cx="7858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直角三角形 9"/>
            <p:cNvSpPr/>
            <p:nvPr/>
          </p:nvSpPr>
          <p:spPr>
            <a:xfrm>
              <a:off x="6286512" y="3357562"/>
              <a:ext cx="428628" cy="428628"/>
            </a:xfrm>
            <a:prstGeom prst="r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rot="5400000">
            <a:off x="7036611" y="3964785"/>
            <a:ext cx="428628" cy="785818"/>
            <a:chOff x="6286512" y="3357562"/>
            <a:chExt cx="428628" cy="785818"/>
          </a:xfrm>
        </p:grpSpPr>
        <p:cxnSp>
          <p:nvCxnSpPr>
            <p:cNvPr id="14" name="直接连接符 13"/>
            <p:cNvCxnSpPr/>
            <p:nvPr/>
          </p:nvCxnSpPr>
          <p:spPr>
            <a:xfrm rot="5400000">
              <a:off x="5893603" y="3750471"/>
              <a:ext cx="7858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直角三角形 14"/>
            <p:cNvSpPr/>
            <p:nvPr/>
          </p:nvSpPr>
          <p:spPr>
            <a:xfrm>
              <a:off x="6286512" y="3357562"/>
              <a:ext cx="428628" cy="428628"/>
            </a:xfrm>
            <a:prstGeom prst="r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7715272" y="2357430"/>
            <a:ext cx="928694" cy="1428760"/>
            <a:chOff x="7572396" y="2500306"/>
            <a:chExt cx="928694" cy="1428760"/>
          </a:xfrm>
        </p:grpSpPr>
        <p:cxnSp>
          <p:nvCxnSpPr>
            <p:cNvPr id="24" name="直接连接符 23"/>
            <p:cNvCxnSpPr/>
            <p:nvPr/>
          </p:nvCxnSpPr>
          <p:spPr>
            <a:xfrm rot="5400000" flipH="1" flipV="1">
              <a:off x="6858016" y="3214686"/>
              <a:ext cx="142876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直角三角形 24"/>
            <p:cNvSpPr/>
            <p:nvPr/>
          </p:nvSpPr>
          <p:spPr>
            <a:xfrm>
              <a:off x="7572396" y="2500306"/>
              <a:ext cx="928694" cy="857256"/>
            </a:xfrm>
            <a:prstGeom prst="r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1252583"/>
            <a:ext cx="8572560" cy="2456057"/>
          </a:xfrm>
          <a:prstGeom prst="rect">
            <a:avLst/>
          </a:prstGeom>
        </p:spPr>
        <p:txBody>
          <a:bodyPr wrap="square">
            <a:spAutoFit/>
          </a:bodyPr>
          <a:lstStyle/>
          <a:p>
            <a:pPr eaLnBrk="1" hangingPunct="1">
              <a:lnSpc>
                <a:spcPct val="120000"/>
              </a:lnSpc>
            </a:pPr>
            <a:r>
              <a:rPr lang="en-US" altLang="zh-CN" sz="3200" dirty="0" smtClean="0">
                <a:solidFill>
                  <a:schemeClr val="tx1"/>
                </a:solidFill>
                <a:latin typeface="宋体" pitchFamily="2" charset="-122"/>
              </a:rPr>
              <a:t>6.</a:t>
            </a:r>
            <a:r>
              <a:rPr lang="zh-CN" altLang="en-US" sz="3200" dirty="0" smtClean="0">
                <a:solidFill>
                  <a:schemeClr val="tx1"/>
                </a:solidFill>
                <a:latin typeface="宋体" pitchFamily="2" charset="-122"/>
              </a:rPr>
              <a:t>一个直角三角形</a:t>
            </a:r>
            <a:r>
              <a:rPr lang="en-US" altLang="zh-CN" sz="3200" b="0" i="1" dirty="0" smtClean="0">
                <a:solidFill>
                  <a:schemeClr val="tx1"/>
                </a:solidFill>
                <a:latin typeface="Times New Roman" pitchFamily="18" charset="0"/>
                <a:cs typeface="Times New Roman" pitchFamily="18" charset="0"/>
              </a:rPr>
              <a:t>ABC</a:t>
            </a:r>
            <a:r>
              <a:rPr lang="zh-CN" altLang="en-US" sz="3200" dirty="0" smtClean="0">
                <a:solidFill>
                  <a:schemeClr val="tx1"/>
                </a:solidFill>
                <a:latin typeface="宋体" pitchFamily="2" charset="-122"/>
              </a:rPr>
              <a:t>的两条直角边长分别是</a:t>
            </a:r>
            <a:endParaRPr lang="en-US" altLang="zh-CN" sz="3200" dirty="0" smtClean="0">
              <a:solidFill>
                <a:schemeClr val="tx1"/>
              </a:solidFill>
              <a:latin typeface="宋体" pitchFamily="2" charset="-122"/>
            </a:endParaRPr>
          </a:p>
          <a:p>
            <a:pPr eaLnBrk="1" hangingPunct="1">
              <a:lnSpc>
                <a:spcPct val="120000"/>
              </a:lnSpc>
            </a:pPr>
            <a:r>
              <a:rPr lang="zh-CN" altLang="en-US" sz="3200" dirty="0" smtClean="0">
                <a:solidFill>
                  <a:schemeClr val="tx1"/>
                </a:solidFill>
                <a:latin typeface="宋体" pitchFamily="2" charset="-122"/>
              </a:rPr>
              <a:t>  </a:t>
            </a:r>
            <a:r>
              <a:rPr lang="en-US" altLang="zh-CN" sz="3200" dirty="0" smtClean="0">
                <a:solidFill>
                  <a:schemeClr val="tx1"/>
                </a:solidFill>
                <a:latin typeface="宋体" pitchFamily="2" charset="-122"/>
              </a:rPr>
              <a:t>3cm</a:t>
            </a:r>
            <a:r>
              <a:rPr lang="zh-CN" altLang="en-US" sz="3200" dirty="0" smtClean="0">
                <a:solidFill>
                  <a:schemeClr val="tx1"/>
                </a:solidFill>
                <a:latin typeface="宋体" pitchFamily="2" charset="-122"/>
              </a:rPr>
              <a:t>和</a:t>
            </a:r>
            <a:r>
              <a:rPr lang="en-US" altLang="zh-CN" sz="3200" dirty="0" smtClean="0">
                <a:solidFill>
                  <a:schemeClr val="tx1"/>
                </a:solidFill>
                <a:latin typeface="宋体" pitchFamily="2" charset="-122"/>
              </a:rPr>
              <a:t>4cm</a:t>
            </a:r>
            <a:r>
              <a:rPr lang="zh-CN" altLang="en-US" sz="3200" dirty="0" smtClean="0">
                <a:solidFill>
                  <a:schemeClr val="tx1"/>
                </a:solidFill>
                <a:latin typeface="宋体" pitchFamily="2" charset="-122"/>
              </a:rPr>
              <a:t>，把它按</a:t>
            </a:r>
            <a:r>
              <a:rPr lang="en-US" altLang="zh-CN" sz="3200" dirty="0" smtClean="0">
                <a:solidFill>
                  <a:schemeClr val="tx1"/>
                </a:solidFill>
                <a:latin typeface="宋体" pitchFamily="2" charset="-122"/>
              </a:rPr>
              <a:t>2</a:t>
            </a:r>
            <a:r>
              <a:rPr lang="zh-CN" altLang="en-US" sz="3200" dirty="0" smtClean="0">
                <a:solidFill>
                  <a:schemeClr val="tx1"/>
                </a:solidFill>
                <a:latin typeface="宋体" pitchFamily="2" charset="-122"/>
              </a:rPr>
              <a:t>：</a:t>
            </a:r>
            <a:r>
              <a:rPr lang="en-US" altLang="zh-CN" sz="3200" dirty="0" smtClean="0">
                <a:solidFill>
                  <a:schemeClr val="tx1"/>
                </a:solidFill>
                <a:latin typeface="宋体" pitchFamily="2" charset="-122"/>
              </a:rPr>
              <a:t>1</a:t>
            </a:r>
            <a:r>
              <a:rPr lang="zh-CN" altLang="en-US" sz="3200" dirty="0" smtClean="0">
                <a:solidFill>
                  <a:schemeClr val="tx1"/>
                </a:solidFill>
                <a:latin typeface="宋体" pitchFamily="2" charset="-122"/>
              </a:rPr>
              <a:t>放大后得到三角形</a:t>
            </a:r>
            <a:endParaRPr lang="en-US" altLang="zh-CN" sz="3200" dirty="0" smtClean="0">
              <a:solidFill>
                <a:schemeClr val="tx1"/>
              </a:solidFill>
              <a:latin typeface="宋体" pitchFamily="2" charset="-122"/>
            </a:endParaRPr>
          </a:p>
          <a:p>
            <a:pPr eaLnBrk="1" hangingPunct="1">
              <a:lnSpc>
                <a:spcPct val="120000"/>
              </a:lnSpc>
            </a:pPr>
            <a:r>
              <a:rPr lang="zh-CN" altLang="en-US" sz="3200" b="0" i="1" dirty="0" smtClean="0">
                <a:solidFill>
                  <a:schemeClr val="tx1"/>
                </a:solidFill>
                <a:latin typeface="宋体" pitchFamily="2" charset="-122"/>
                <a:cs typeface="Times New Roman" pitchFamily="18" charset="0"/>
              </a:rPr>
              <a:t>  </a:t>
            </a:r>
            <a:r>
              <a:rPr lang="en-US" altLang="zh-CN" sz="3200" b="0" i="1" dirty="0" smtClean="0">
                <a:solidFill>
                  <a:schemeClr val="tx1"/>
                </a:solidFill>
                <a:latin typeface="Times New Roman" pitchFamily="18" charset="0"/>
                <a:cs typeface="Times New Roman" pitchFamily="18" charset="0"/>
              </a:rPr>
              <a:t>DEF</a:t>
            </a:r>
            <a:r>
              <a:rPr lang="zh-CN" altLang="en-US" sz="3200" dirty="0" smtClean="0">
                <a:solidFill>
                  <a:schemeClr val="tx1"/>
                </a:solidFill>
                <a:latin typeface="宋体" pitchFamily="2" charset="-122"/>
              </a:rPr>
              <a:t>。三角形</a:t>
            </a:r>
            <a:r>
              <a:rPr lang="en-US" altLang="zh-CN" sz="3200" b="0" i="1" dirty="0" smtClean="0">
                <a:solidFill>
                  <a:schemeClr val="tx1"/>
                </a:solidFill>
                <a:latin typeface="Times New Roman" pitchFamily="18" charset="0"/>
                <a:cs typeface="Times New Roman" pitchFamily="18" charset="0"/>
              </a:rPr>
              <a:t>ABC</a:t>
            </a:r>
            <a:r>
              <a:rPr lang="zh-CN" altLang="en-US" sz="3200" dirty="0" smtClean="0">
                <a:solidFill>
                  <a:schemeClr val="tx1"/>
                </a:solidFill>
                <a:latin typeface="宋体" pitchFamily="2" charset="-122"/>
              </a:rPr>
              <a:t>与</a:t>
            </a:r>
            <a:r>
              <a:rPr lang="en-US" altLang="zh-CN" sz="3200" b="0" i="1" dirty="0" smtClean="0">
                <a:solidFill>
                  <a:schemeClr val="tx1"/>
                </a:solidFill>
                <a:latin typeface="Times New Roman" pitchFamily="18" charset="0"/>
                <a:cs typeface="Times New Roman" pitchFamily="18" charset="0"/>
              </a:rPr>
              <a:t>DEF</a:t>
            </a:r>
            <a:r>
              <a:rPr lang="zh-CN" altLang="en-US" sz="3200" dirty="0" smtClean="0">
                <a:solidFill>
                  <a:schemeClr val="tx1"/>
                </a:solidFill>
                <a:latin typeface="宋体" pitchFamily="2" charset="-122"/>
              </a:rPr>
              <a:t>的周长之比是多少？</a:t>
            </a:r>
            <a:endParaRPr lang="en-US" altLang="zh-CN" sz="3200" dirty="0" smtClean="0">
              <a:solidFill>
                <a:schemeClr val="tx1"/>
              </a:solidFill>
              <a:latin typeface="宋体" pitchFamily="2" charset="-122"/>
            </a:endParaRPr>
          </a:p>
          <a:p>
            <a:pPr eaLnBrk="1" hangingPunct="1">
              <a:lnSpc>
                <a:spcPct val="120000"/>
              </a:lnSpc>
            </a:pPr>
            <a:r>
              <a:rPr lang="zh-CN" altLang="en-US" sz="3200" dirty="0" smtClean="0">
                <a:solidFill>
                  <a:schemeClr val="tx1"/>
                </a:solidFill>
                <a:latin typeface="宋体" pitchFamily="2" charset="-122"/>
              </a:rPr>
              <a:t>  面积之比呢？</a:t>
            </a:r>
            <a:endParaRPr lang="en-US" altLang="zh-CN" sz="3200" dirty="0" smtClean="0">
              <a:solidFill>
                <a:schemeClr val="tx1"/>
              </a:solidFill>
              <a:latin typeface="宋体" pitchFamily="2" charset="-122"/>
            </a:endParaRPr>
          </a:p>
        </p:txBody>
      </p:sp>
      <p:sp>
        <p:nvSpPr>
          <p:cNvPr id="3" name="TextBox 9"/>
          <p:cNvSpPr txBox="1">
            <a:spLocks noChangeArrowheads="1"/>
          </p:cNvSpPr>
          <p:nvPr/>
        </p:nvSpPr>
        <p:spPr bwMode="auto">
          <a:xfrm>
            <a:off x="-71470" y="667808"/>
            <a:ext cx="9572692" cy="584775"/>
          </a:xfrm>
          <a:prstGeom prst="rect">
            <a:avLst/>
          </a:prstGeom>
          <a:noFill/>
          <a:ln w="9525">
            <a:noFill/>
            <a:miter lim="800000"/>
            <a:headEnd/>
            <a:tailEnd/>
          </a:ln>
        </p:spPr>
        <p:txBody>
          <a:bodyPr wrap="square">
            <a:spAutoFit/>
          </a:bodyPr>
          <a:lstStyle/>
          <a:p>
            <a:pPr eaLnBrk="1" hangingPunct="1"/>
            <a:r>
              <a:rPr lang="zh-CN" altLang="en-US" sz="3200" b="1" dirty="0" smtClean="0">
                <a:solidFill>
                  <a:srgbClr val="C00000"/>
                </a:solidFill>
                <a:latin typeface="+mj-ea"/>
                <a:ea typeface="+mj-ea"/>
              </a:rPr>
              <a:t>    </a:t>
            </a:r>
            <a:r>
              <a:rPr lang="zh-CN" altLang="en-US" sz="3200" b="1" dirty="0" smtClean="0">
                <a:solidFill>
                  <a:srgbClr val="C00000"/>
                </a:solidFill>
                <a:latin typeface="华文楷体" pitchFamily="2" charset="-122"/>
                <a:ea typeface="华文楷体" pitchFamily="2" charset="-122"/>
              </a:rPr>
              <a:t>教材第</a:t>
            </a:r>
            <a:r>
              <a:rPr lang="en-US" altLang="zh-CN" sz="3200" dirty="0" smtClean="0">
                <a:solidFill>
                  <a:srgbClr val="C00000"/>
                </a:solidFill>
                <a:latin typeface="华文楷体" pitchFamily="2" charset="-122"/>
                <a:ea typeface="华文楷体" pitchFamily="2" charset="-122"/>
              </a:rPr>
              <a:t>93</a:t>
            </a:r>
            <a:r>
              <a:rPr lang="zh-CN" altLang="en-US" sz="3200" b="1" dirty="0" smtClean="0">
                <a:solidFill>
                  <a:srgbClr val="C00000"/>
                </a:solidFill>
                <a:latin typeface="华文楷体" pitchFamily="2" charset="-122"/>
                <a:ea typeface="华文楷体" pitchFamily="2" charset="-122"/>
              </a:rPr>
              <a:t>页练习十九第</a:t>
            </a:r>
            <a:r>
              <a:rPr lang="en-US" altLang="zh-CN" sz="3200" dirty="0" smtClean="0">
                <a:solidFill>
                  <a:srgbClr val="C00000"/>
                </a:solidFill>
                <a:latin typeface="华文楷体" pitchFamily="2" charset="-122"/>
                <a:ea typeface="华文楷体" pitchFamily="2" charset="-122"/>
              </a:rPr>
              <a:t>6</a:t>
            </a:r>
            <a:r>
              <a:rPr lang="zh-CN" altLang="en-US" sz="3200" b="1" dirty="0" smtClean="0">
                <a:solidFill>
                  <a:srgbClr val="C00000"/>
                </a:solidFill>
                <a:latin typeface="华文楷体" pitchFamily="2" charset="-122"/>
                <a:ea typeface="华文楷体" pitchFamily="2" charset="-122"/>
              </a:rPr>
              <a:t>题 。</a:t>
            </a:r>
            <a:endParaRPr lang="en-US" altLang="zh-CN" sz="3200" b="1" dirty="0" smtClean="0">
              <a:solidFill>
                <a:srgbClr val="C00000"/>
              </a:solidFill>
              <a:latin typeface="华文楷体" pitchFamily="2" charset="-122"/>
              <a:ea typeface="华文楷体" pitchFamily="2" charset="-122"/>
            </a:endParaRPr>
          </a:p>
        </p:txBody>
      </p:sp>
      <p:sp>
        <p:nvSpPr>
          <p:cNvPr id="16" name="矩形 15"/>
          <p:cNvSpPr/>
          <p:nvPr/>
        </p:nvSpPr>
        <p:spPr>
          <a:xfrm>
            <a:off x="2500298" y="3929066"/>
            <a:ext cx="3031599" cy="584775"/>
          </a:xfrm>
          <a:prstGeom prst="rect">
            <a:avLst/>
          </a:prstGeom>
        </p:spPr>
        <p:txBody>
          <a:bodyPr wrap="none">
            <a:spAutoFit/>
          </a:bodyPr>
          <a:lstStyle/>
          <a:p>
            <a:r>
              <a:rPr lang="zh-CN" altLang="en-US" sz="3200" dirty="0" smtClean="0">
                <a:latin typeface="华文楷体" pitchFamily="2" charset="-122"/>
                <a:ea typeface="华文楷体" pitchFamily="2" charset="-122"/>
              </a:rPr>
              <a:t>周长之比：</a:t>
            </a:r>
            <a:r>
              <a:rPr lang="en-US" altLang="zh-CN" sz="3200" dirty="0" smtClean="0">
                <a:latin typeface="华文楷体" pitchFamily="2" charset="-122"/>
                <a:ea typeface="华文楷体" pitchFamily="2" charset="-122"/>
              </a:rPr>
              <a:t>1</a:t>
            </a:r>
            <a:r>
              <a:rPr lang="zh-CN" altLang="en-US" sz="3200" dirty="0" smtClean="0">
                <a:latin typeface="华文楷体" pitchFamily="2" charset="-122"/>
                <a:ea typeface="华文楷体" pitchFamily="2" charset="-122"/>
              </a:rPr>
              <a:t>：</a:t>
            </a:r>
            <a:r>
              <a:rPr lang="en-US" altLang="zh-CN" sz="3200" dirty="0" smtClean="0">
                <a:latin typeface="华文楷体" pitchFamily="2" charset="-122"/>
                <a:ea typeface="华文楷体" pitchFamily="2" charset="-122"/>
              </a:rPr>
              <a:t>2</a:t>
            </a:r>
            <a:endParaRPr lang="zh-CN" altLang="en-US" sz="3200" dirty="0">
              <a:latin typeface="华文楷体" pitchFamily="2" charset="-122"/>
              <a:ea typeface="华文楷体" pitchFamily="2" charset="-122"/>
            </a:endParaRPr>
          </a:p>
        </p:txBody>
      </p:sp>
      <p:sp>
        <p:nvSpPr>
          <p:cNvPr id="17" name="矩形 16"/>
          <p:cNvSpPr/>
          <p:nvPr/>
        </p:nvSpPr>
        <p:spPr>
          <a:xfrm>
            <a:off x="2500298" y="4786322"/>
            <a:ext cx="3031599" cy="584775"/>
          </a:xfrm>
          <a:prstGeom prst="rect">
            <a:avLst/>
          </a:prstGeom>
        </p:spPr>
        <p:txBody>
          <a:bodyPr wrap="none">
            <a:spAutoFit/>
          </a:bodyPr>
          <a:lstStyle/>
          <a:p>
            <a:r>
              <a:rPr lang="zh-CN" altLang="en-US" sz="3200" dirty="0" smtClean="0">
                <a:latin typeface="华文楷体" pitchFamily="2" charset="-122"/>
                <a:ea typeface="华文楷体" pitchFamily="2" charset="-122"/>
              </a:rPr>
              <a:t>面积之比：</a:t>
            </a:r>
            <a:r>
              <a:rPr lang="en-US" altLang="zh-CN" sz="3200" dirty="0" smtClean="0">
                <a:latin typeface="华文楷体" pitchFamily="2" charset="-122"/>
                <a:ea typeface="华文楷体" pitchFamily="2" charset="-122"/>
              </a:rPr>
              <a:t>1</a:t>
            </a:r>
            <a:r>
              <a:rPr lang="zh-CN" altLang="en-US" sz="3200" dirty="0" smtClean="0">
                <a:latin typeface="华文楷体" pitchFamily="2" charset="-122"/>
                <a:ea typeface="华文楷体" pitchFamily="2" charset="-122"/>
              </a:rPr>
              <a:t>：</a:t>
            </a:r>
            <a:r>
              <a:rPr lang="en-US" altLang="zh-CN" sz="3200" dirty="0" smtClean="0">
                <a:latin typeface="华文楷体" pitchFamily="2" charset="-122"/>
                <a:ea typeface="华文楷体" pitchFamily="2" charset="-122"/>
              </a:rPr>
              <a:t>4</a:t>
            </a:r>
            <a:endParaRPr lang="zh-CN" altLang="en-US" sz="3200" dirty="0">
              <a:latin typeface="华文楷体" pitchFamily="2" charset="-122"/>
              <a:ea typeface="华文楷体" pitchFamily="2" charset="-122"/>
            </a:endParaRPr>
          </a:p>
        </p:txBody>
      </p:sp>
      <p:grpSp>
        <p:nvGrpSpPr>
          <p:cNvPr id="18" name="Group 12"/>
          <p:cNvGrpSpPr>
            <a:grpSpLocks/>
          </p:cNvGrpSpPr>
          <p:nvPr/>
        </p:nvGrpSpPr>
        <p:grpSpPr bwMode="auto">
          <a:xfrm>
            <a:off x="5292725" y="6249988"/>
            <a:ext cx="2376488" cy="563562"/>
            <a:chOff x="1474" y="3765"/>
            <a:chExt cx="952" cy="355"/>
          </a:xfrm>
        </p:grpSpPr>
        <p:sp>
          <p:nvSpPr>
            <p:cNvPr id="19" name="AutoShape 13">
              <a:hlinkClick r:id="rId2" action="ppaction://hlinksldjump" highlightClick="1"/>
            </p:cNvPr>
            <p:cNvSpPr>
              <a:spLocks noChangeArrowheads="1"/>
            </p:cNvSpPr>
            <p:nvPr/>
          </p:nvSpPr>
          <p:spPr bwMode="auto">
            <a:xfrm>
              <a:off x="1474" y="3765"/>
              <a:ext cx="907" cy="318"/>
            </a:xfrm>
            <a:prstGeom prst="actionButtonBlank">
              <a:avLst/>
            </a:prstGeom>
            <a:solidFill>
              <a:srgbClr val="DEEC22"/>
            </a:solidFill>
            <a:ln w="9525">
              <a:solidFill>
                <a:schemeClr val="hlink"/>
              </a:solidFill>
              <a:miter lim="800000"/>
              <a:headEnd/>
              <a:tailEnd/>
            </a:ln>
          </p:spPr>
          <p:txBody>
            <a:bodyPr wrap="none" anchor="ctr"/>
            <a:lstStyle/>
            <a:p>
              <a:pPr algn="ctr">
                <a:buFont typeface="Arial" pitchFamily="34" charset="0"/>
                <a:buNone/>
              </a:pPr>
              <a:endParaRPr lang="zh-CN" altLang="en-US" sz="1800">
                <a:solidFill>
                  <a:srgbClr val="FF0000"/>
                </a:solidFill>
              </a:endParaRPr>
            </a:p>
          </p:txBody>
        </p:sp>
        <p:sp>
          <p:nvSpPr>
            <p:cNvPr id="20" name="Text Box 14">
              <a:hlinkClick r:id="rId2" action="ppaction://hlinksldjump"/>
            </p:cNvPr>
            <p:cNvSpPr txBox="1">
              <a:spLocks noChangeArrowheads="1"/>
            </p:cNvSpPr>
            <p:nvPr/>
          </p:nvSpPr>
          <p:spPr bwMode="auto">
            <a:xfrm>
              <a:off x="1474" y="3793"/>
              <a:ext cx="952" cy="327"/>
            </a:xfrm>
            <a:prstGeom prst="rect">
              <a:avLst/>
            </a:prstGeom>
            <a:noFill/>
            <a:ln w="9525" algn="ctr">
              <a:noFill/>
              <a:miter lim="800000"/>
              <a:headEnd/>
              <a:tailEnd/>
            </a:ln>
          </p:spPr>
          <p:txBody>
            <a:bodyPr>
              <a:spAutoFit/>
            </a:bodyPr>
            <a:lstStyle/>
            <a:p>
              <a:pPr>
                <a:spcBef>
                  <a:spcPct val="50000"/>
                </a:spcBef>
              </a:pPr>
              <a:r>
                <a:rPr lang="zh-CN" altLang="en-US" sz="2800" dirty="0">
                  <a:solidFill>
                    <a:schemeClr val="tx1"/>
                  </a:solidFill>
                  <a:latin typeface="Calibri" pitchFamily="34" charset="0"/>
                  <a:ea typeface="楷体_GB2312" pitchFamily="49" charset="-122"/>
                </a:rPr>
                <a:t>返回作业设计</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p:cNvGrpSpPr>
            <a:grpSpLocks/>
          </p:cNvGrpSpPr>
          <p:nvPr/>
        </p:nvGrpSpPr>
        <p:grpSpPr bwMode="auto">
          <a:xfrm>
            <a:off x="6551613" y="44450"/>
            <a:ext cx="2592387" cy="1008063"/>
            <a:chOff x="0" y="0"/>
            <a:chExt cx="1633" cy="635"/>
          </a:xfrm>
        </p:grpSpPr>
        <p:pic>
          <p:nvPicPr>
            <p:cNvPr id="18" name="Picture 9" descr="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1633" cy="635"/>
            </a:xfrm>
            <a:prstGeom prst="rect">
              <a:avLst/>
            </a:prstGeom>
            <a:noFill/>
            <a:ln w="9525">
              <a:noFill/>
              <a:miter lim="800000"/>
              <a:headEnd/>
              <a:tailEnd/>
            </a:ln>
          </p:spPr>
        </p:pic>
        <p:sp>
          <p:nvSpPr>
            <p:cNvPr id="19" name="Rectangle 2"/>
            <p:cNvSpPr txBox="1">
              <a:spLocks noChangeArrowheads="1"/>
            </p:cNvSpPr>
            <p:nvPr/>
          </p:nvSpPr>
          <p:spPr bwMode="auto">
            <a:xfrm>
              <a:off x="45" y="0"/>
              <a:ext cx="1497" cy="635"/>
            </a:xfrm>
            <a:prstGeom prst="rect">
              <a:avLst/>
            </a:prstGeom>
            <a:noFill/>
            <a:ln w="9525">
              <a:noFill/>
              <a:miter lim="800000"/>
              <a:headEnd/>
              <a:tailEnd/>
            </a:ln>
          </p:spPr>
          <p:txBody>
            <a:bodyPr lIns="91403" tIns="45700" rIns="91403" bIns="45700" anchor="ctr"/>
            <a:lstStyle/>
            <a:p>
              <a:pPr algn="r" defTabSz="923925">
                <a:buFont typeface="Arial" pitchFamily="34" charset="0"/>
                <a:buNone/>
              </a:pPr>
              <a:r>
                <a:rPr lang="zh-CN" altLang="en-US" sz="3200" dirty="0" smtClean="0">
                  <a:ea typeface="黑体" pitchFamily="49" charset="-122"/>
                </a:rPr>
                <a:t>考 点 讲 解</a:t>
              </a:r>
              <a:endParaRPr lang="zh-CN" altLang="en-US" sz="3200" dirty="0">
                <a:ea typeface="黑体" pitchFamily="49" charset="-122"/>
              </a:endParaRPr>
            </a:p>
          </p:txBody>
        </p:sp>
      </p:grpSp>
      <p:sp>
        <p:nvSpPr>
          <p:cNvPr id="20481" name="AutoShape 1" descr="C:\Users\Administrator\AppData\Roaming\Tencent\Users\271766067\QQ\WinTemp\RichOle\(EXXCVQ76HLVE]QFLQ A5.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0482" name="AutoShape 2" descr="C:\Users\Administrator\AppData\Roaming\Tencent\Users\271766067\QQ\WinTemp\RichOle\(EXXCVQ76HLVE]QFLQ A5.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0" name="圆角矩形 19"/>
          <p:cNvSpPr/>
          <p:nvPr/>
        </p:nvSpPr>
        <p:spPr>
          <a:xfrm>
            <a:off x="357158" y="857232"/>
            <a:ext cx="1000132" cy="571504"/>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chemeClr val="tx1"/>
                </a:solidFill>
                <a:latin typeface="+mj-ea"/>
                <a:ea typeface="+mj-ea"/>
              </a:rPr>
              <a:t>例</a:t>
            </a:r>
            <a:r>
              <a:rPr lang="en-US" altLang="zh-CN" sz="3200" dirty="0" smtClean="0">
                <a:solidFill>
                  <a:schemeClr val="tx1"/>
                </a:solidFill>
                <a:latin typeface="+mj-ea"/>
                <a:ea typeface="+mj-ea"/>
              </a:rPr>
              <a:t>1</a:t>
            </a:r>
            <a:endParaRPr lang="zh-CN" altLang="en-US" sz="3200" dirty="0">
              <a:solidFill>
                <a:schemeClr val="tx1"/>
              </a:solidFill>
              <a:latin typeface="+mj-ea"/>
              <a:ea typeface="+mj-ea"/>
            </a:endParaRPr>
          </a:p>
        </p:txBody>
      </p:sp>
      <p:sp>
        <p:nvSpPr>
          <p:cNvPr id="13" name="矩形 12"/>
          <p:cNvSpPr/>
          <p:nvPr/>
        </p:nvSpPr>
        <p:spPr>
          <a:xfrm>
            <a:off x="357158" y="1500174"/>
            <a:ext cx="8572560" cy="2308324"/>
          </a:xfrm>
          <a:prstGeom prst="rect">
            <a:avLst/>
          </a:prstGeom>
        </p:spPr>
        <p:txBody>
          <a:bodyPr wrap="square">
            <a:spAutoFit/>
          </a:bodyPr>
          <a:lstStyle/>
          <a:p>
            <a:pPr>
              <a:lnSpc>
                <a:spcPct val="150000"/>
              </a:lnSpc>
            </a:pPr>
            <a:r>
              <a:rPr lang="en-US" altLang="zh-CN" sz="3200" dirty="0" smtClean="0">
                <a:solidFill>
                  <a:schemeClr val="tx1"/>
                </a:solidFill>
                <a:latin typeface="华文楷体" pitchFamily="2" charset="-122"/>
                <a:ea typeface="华文楷体" pitchFamily="2" charset="-122"/>
              </a:rPr>
              <a:t>①</a:t>
            </a:r>
            <a:r>
              <a:rPr lang="zh-CN" altLang="zh-CN" sz="3200" dirty="0" smtClean="0">
                <a:solidFill>
                  <a:schemeClr val="tx1"/>
                </a:solidFill>
                <a:latin typeface="华文楷体" pitchFamily="2" charset="-122"/>
                <a:ea typeface="华文楷体" pitchFamily="2" charset="-122"/>
              </a:rPr>
              <a:t>等边三角形有</a:t>
            </a:r>
            <a:r>
              <a:rPr lang="en-US" altLang="zh-CN" sz="3200" dirty="0" smtClean="0">
                <a:solidFill>
                  <a:schemeClr val="tx1"/>
                </a:solidFill>
                <a:latin typeface="华文楷体" pitchFamily="2" charset="-122"/>
                <a:ea typeface="华文楷体" pitchFamily="2" charset="-122"/>
              </a:rPr>
              <a:t>(</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条对称轴</a:t>
            </a:r>
            <a:r>
              <a:rPr lang="en-US" altLang="zh-CN" sz="3200"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长方形有</a:t>
            </a:r>
            <a:r>
              <a:rPr lang="en-US" altLang="zh-CN" sz="3200" dirty="0" smtClean="0">
                <a:solidFill>
                  <a:schemeClr val="tx1"/>
                </a:solidFill>
                <a:latin typeface="华文楷体" pitchFamily="2" charset="-122"/>
                <a:ea typeface="华文楷体" pitchFamily="2" charset="-122"/>
              </a:rPr>
              <a:t>(</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p>
          <a:p>
            <a:pPr>
              <a:lnSpc>
                <a:spcPct val="150000"/>
              </a:lnSpc>
            </a:pPr>
            <a:r>
              <a:rPr lang="en-US" altLang="zh-CN" sz="3200" dirty="0" smtClean="0">
                <a:solidFill>
                  <a:schemeClr val="tx1"/>
                </a:solidFill>
                <a:latin typeface="华文楷体" pitchFamily="2" charset="-122"/>
                <a:ea typeface="华文楷体" pitchFamily="2" charset="-122"/>
              </a:rPr>
              <a:t>    </a:t>
            </a:r>
            <a:r>
              <a:rPr lang="zh-CN" altLang="zh-CN" sz="3200" dirty="0" smtClean="0">
                <a:solidFill>
                  <a:schemeClr val="tx1"/>
                </a:solidFill>
                <a:latin typeface="华文楷体" pitchFamily="2" charset="-122"/>
                <a:ea typeface="华文楷体" pitchFamily="2" charset="-122"/>
              </a:rPr>
              <a:t>条对称轴</a:t>
            </a:r>
            <a:r>
              <a:rPr lang="en-US" altLang="zh-CN" sz="3200"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圆有</a:t>
            </a:r>
            <a:r>
              <a:rPr lang="en-US" altLang="zh-CN" sz="3200" dirty="0" smtClean="0">
                <a:solidFill>
                  <a:schemeClr val="tx1"/>
                </a:solidFill>
                <a:latin typeface="华文楷体" pitchFamily="2" charset="-122"/>
                <a:ea typeface="华文楷体" pitchFamily="2" charset="-122"/>
              </a:rPr>
              <a:t>(</a:t>
            </a:r>
            <a:r>
              <a:rPr lang="zh-CN" altLang="en-US" sz="3200" dirty="0" smtClean="0">
                <a:solidFill>
                  <a:schemeClr val="tx1"/>
                </a:solidFill>
                <a:latin typeface="华文楷体" pitchFamily="2" charset="-122"/>
                <a:ea typeface="华文楷体" pitchFamily="2" charset="-122"/>
              </a:rPr>
              <a:t> </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条对称轴</a:t>
            </a:r>
            <a:r>
              <a:rPr lang="en-US" altLang="zh-CN" sz="3200"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正方形有</a:t>
            </a:r>
            <a:r>
              <a:rPr lang="en-US" altLang="zh-CN" sz="3200" dirty="0" smtClean="0">
                <a:solidFill>
                  <a:schemeClr val="tx1"/>
                </a:solidFill>
                <a:latin typeface="华文楷体" pitchFamily="2" charset="-122"/>
                <a:ea typeface="华文楷体" pitchFamily="2" charset="-122"/>
              </a:rPr>
              <a:t>(</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p>
          <a:p>
            <a:pPr>
              <a:lnSpc>
                <a:spcPct val="150000"/>
              </a:lnSpc>
            </a:pPr>
            <a:r>
              <a:rPr lang="en-US" altLang="zh-CN" sz="3200" dirty="0" smtClean="0">
                <a:solidFill>
                  <a:schemeClr val="tx1"/>
                </a:solidFill>
                <a:latin typeface="华文楷体" pitchFamily="2" charset="-122"/>
                <a:ea typeface="华文楷体" pitchFamily="2" charset="-122"/>
              </a:rPr>
              <a:t>    </a:t>
            </a:r>
            <a:r>
              <a:rPr lang="zh-CN" altLang="zh-CN" sz="3200" dirty="0" smtClean="0">
                <a:solidFill>
                  <a:schemeClr val="tx1"/>
                </a:solidFill>
                <a:latin typeface="华文楷体" pitchFamily="2" charset="-122"/>
                <a:ea typeface="华文楷体" pitchFamily="2" charset="-122"/>
              </a:rPr>
              <a:t>条对称轴。</a:t>
            </a:r>
            <a:endParaRPr lang="zh-CN" altLang="zh-CN" sz="3200" dirty="0">
              <a:solidFill>
                <a:schemeClr val="tx1"/>
              </a:solidFill>
              <a:latin typeface="华文楷体" pitchFamily="2" charset="-122"/>
              <a:ea typeface="华文楷体" pitchFamily="2" charset="-122"/>
            </a:endParaRPr>
          </a:p>
        </p:txBody>
      </p:sp>
      <p:sp>
        <p:nvSpPr>
          <p:cNvPr id="14" name="矩形 13"/>
          <p:cNvSpPr/>
          <p:nvPr/>
        </p:nvSpPr>
        <p:spPr>
          <a:xfrm>
            <a:off x="3643306" y="1714488"/>
            <a:ext cx="377026" cy="584775"/>
          </a:xfrm>
          <a:prstGeom prst="rect">
            <a:avLst/>
          </a:prstGeom>
        </p:spPr>
        <p:txBody>
          <a:bodyPr wrap="none">
            <a:spAutoFit/>
          </a:bodyPr>
          <a:lstStyle/>
          <a:p>
            <a:r>
              <a:rPr lang="en-US" altLang="zh-CN" sz="3200" dirty="0" smtClean="0">
                <a:latin typeface="华文楷体" pitchFamily="2" charset="-122"/>
                <a:ea typeface="华文楷体" pitchFamily="2" charset="-122"/>
              </a:rPr>
              <a:t>3</a:t>
            </a:r>
            <a:endParaRPr lang="zh-CN" altLang="en-US" sz="3200" dirty="0">
              <a:latin typeface="华文楷体" pitchFamily="2" charset="-122"/>
              <a:ea typeface="华文楷体" pitchFamily="2" charset="-122"/>
            </a:endParaRPr>
          </a:p>
        </p:txBody>
      </p:sp>
      <p:sp>
        <p:nvSpPr>
          <p:cNvPr id="15" name="矩形 14"/>
          <p:cNvSpPr/>
          <p:nvPr/>
        </p:nvSpPr>
        <p:spPr>
          <a:xfrm>
            <a:off x="8072462" y="1714488"/>
            <a:ext cx="377026" cy="584775"/>
          </a:xfrm>
          <a:prstGeom prst="rect">
            <a:avLst/>
          </a:prstGeom>
        </p:spPr>
        <p:txBody>
          <a:bodyPr wrap="none">
            <a:spAutoFit/>
          </a:bodyPr>
          <a:lstStyle/>
          <a:p>
            <a:r>
              <a:rPr lang="en-US" altLang="zh-CN" sz="3200" dirty="0" smtClean="0">
                <a:latin typeface="华文楷体" pitchFamily="2" charset="-122"/>
                <a:ea typeface="华文楷体" pitchFamily="2" charset="-122"/>
              </a:rPr>
              <a:t>2</a:t>
            </a:r>
            <a:endParaRPr lang="zh-CN" altLang="en-US" sz="3200" dirty="0">
              <a:latin typeface="华文楷体" pitchFamily="2" charset="-122"/>
              <a:ea typeface="华文楷体" pitchFamily="2" charset="-122"/>
            </a:endParaRPr>
          </a:p>
        </p:txBody>
      </p:sp>
      <p:sp>
        <p:nvSpPr>
          <p:cNvPr id="16" name="矩形 15"/>
          <p:cNvSpPr/>
          <p:nvPr/>
        </p:nvSpPr>
        <p:spPr>
          <a:xfrm>
            <a:off x="3428992" y="2428868"/>
            <a:ext cx="1005403" cy="584775"/>
          </a:xfrm>
          <a:prstGeom prst="rect">
            <a:avLst/>
          </a:prstGeom>
        </p:spPr>
        <p:txBody>
          <a:bodyPr wrap="none">
            <a:spAutoFit/>
          </a:bodyPr>
          <a:lstStyle/>
          <a:p>
            <a:r>
              <a:rPr lang="zh-CN" altLang="en-US" sz="3200" dirty="0" smtClean="0">
                <a:latin typeface="华文楷体" pitchFamily="2" charset="-122"/>
                <a:ea typeface="华文楷体" pitchFamily="2" charset="-122"/>
              </a:rPr>
              <a:t>无数</a:t>
            </a:r>
            <a:endParaRPr lang="zh-CN" altLang="en-US" sz="3200" dirty="0">
              <a:latin typeface="华文楷体" pitchFamily="2" charset="-122"/>
              <a:ea typeface="华文楷体" pitchFamily="2" charset="-122"/>
            </a:endParaRPr>
          </a:p>
        </p:txBody>
      </p:sp>
      <p:sp>
        <p:nvSpPr>
          <p:cNvPr id="17" name="矩形 16"/>
          <p:cNvSpPr/>
          <p:nvPr/>
        </p:nvSpPr>
        <p:spPr>
          <a:xfrm>
            <a:off x="8266940" y="2428868"/>
            <a:ext cx="377026" cy="584775"/>
          </a:xfrm>
          <a:prstGeom prst="rect">
            <a:avLst/>
          </a:prstGeom>
        </p:spPr>
        <p:txBody>
          <a:bodyPr wrap="none">
            <a:spAutoFit/>
          </a:bodyPr>
          <a:lstStyle/>
          <a:p>
            <a:r>
              <a:rPr lang="en-US" altLang="zh-CN" sz="3200" dirty="0" smtClean="0">
                <a:latin typeface="华文楷体" pitchFamily="2" charset="-122"/>
                <a:ea typeface="华文楷体" pitchFamily="2" charset="-122"/>
              </a:rPr>
              <a:t>4</a:t>
            </a:r>
            <a:endParaRPr lang="zh-CN" altLang="en-US" sz="3200" dirty="0">
              <a:latin typeface="华文楷体" pitchFamily="2" charset="-122"/>
              <a:ea typeface="华文楷体" pitchFamily="2" charset="-122"/>
            </a:endParaRPr>
          </a:p>
        </p:txBody>
      </p:sp>
      <p:sp>
        <p:nvSpPr>
          <p:cNvPr id="21" name="矩形 20"/>
          <p:cNvSpPr/>
          <p:nvPr/>
        </p:nvSpPr>
        <p:spPr>
          <a:xfrm>
            <a:off x="428596" y="3915795"/>
            <a:ext cx="8572560" cy="584775"/>
          </a:xfrm>
          <a:prstGeom prst="rect">
            <a:avLst/>
          </a:prstGeom>
        </p:spPr>
        <p:txBody>
          <a:bodyPr wrap="square">
            <a:spAutoFit/>
          </a:bodyPr>
          <a:lstStyle/>
          <a:p>
            <a:r>
              <a:rPr lang="en-US" altLang="zh-CN" sz="3200" dirty="0" smtClean="0">
                <a:solidFill>
                  <a:schemeClr val="tx1"/>
                </a:solidFill>
                <a:latin typeface="华文楷体" pitchFamily="2" charset="-122"/>
                <a:ea typeface="华文楷体" pitchFamily="2" charset="-122"/>
              </a:rPr>
              <a:t>②</a:t>
            </a:r>
            <a:r>
              <a:rPr lang="zh-CN" altLang="zh-CN" sz="3200" dirty="0" smtClean="0">
                <a:solidFill>
                  <a:schemeClr val="tx1"/>
                </a:solidFill>
                <a:latin typeface="华文楷体" pitchFamily="2" charset="-122"/>
                <a:ea typeface="华文楷体" pitchFamily="2" charset="-122"/>
              </a:rPr>
              <a:t>电梯的运动和开抽屉属于</a:t>
            </a:r>
            <a:r>
              <a:rPr lang="en-US" altLang="zh-CN" sz="3200" dirty="0" smtClean="0">
                <a:solidFill>
                  <a:schemeClr val="tx1"/>
                </a:solidFill>
                <a:latin typeface="华文楷体" pitchFamily="2" charset="-122"/>
                <a:ea typeface="华文楷体" pitchFamily="2" charset="-122"/>
              </a:rPr>
              <a:t>(</a:t>
            </a:r>
            <a:r>
              <a:rPr lang="zh-CN" altLang="zh-CN" sz="3200" i="1" dirty="0" smtClean="0">
                <a:solidFill>
                  <a:schemeClr val="tx1"/>
                </a:solidFill>
                <a:latin typeface="华文楷体" pitchFamily="2" charset="-122"/>
                <a:ea typeface="华文楷体" pitchFamily="2" charset="-122"/>
              </a:rPr>
              <a:t>　</a:t>
            </a:r>
            <a:r>
              <a:rPr lang="zh-CN" altLang="en-US" sz="3200" i="1" dirty="0" smtClean="0">
                <a:solidFill>
                  <a:schemeClr val="tx1"/>
                </a:solidFill>
                <a:latin typeface="华文楷体" pitchFamily="2" charset="-122"/>
                <a:ea typeface="华文楷体" pitchFamily="2" charset="-122"/>
              </a:rPr>
              <a:t>     </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r>
              <a:rPr lang="zh-CN" altLang="en-US" sz="3200" dirty="0" smtClean="0">
                <a:solidFill>
                  <a:schemeClr val="tx1"/>
                </a:solidFill>
                <a:latin typeface="华文楷体" pitchFamily="2" charset="-122"/>
                <a:ea typeface="华文楷体" pitchFamily="2" charset="-122"/>
              </a:rPr>
              <a:t>。</a:t>
            </a:r>
            <a:endParaRPr lang="zh-CN" altLang="zh-CN" sz="3200" dirty="0">
              <a:solidFill>
                <a:schemeClr val="tx1"/>
              </a:solidFill>
              <a:latin typeface="华文楷体" pitchFamily="2" charset="-122"/>
              <a:ea typeface="华文楷体" pitchFamily="2" charset="-122"/>
            </a:endParaRPr>
          </a:p>
        </p:txBody>
      </p:sp>
      <p:sp>
        <p:nvSpPr>
          <p:cNvPr id="22" name="矩形 21"/>
          <p:cNvSpPr/>
          <p:nvPr/>
        </p:nvSpPr>
        <p:spPr>
          <a:xfrm>
            <a:off x="5715008" y="3929066"/>
            <a:ext cx="1005403" cy="584775"/>
          </a:xfrm>
          <a:prstGeom prst="rect">
            <a:avLst/>
          </a:prstGeom>
        </p:spPr>
        <p:txBody>
          <a:bodyPr wrap="none">
            <a:spAutoFit/>
          </a:bodyPr>
          <a:lstStyle/>
          <a:p>
            <a:r>
              <a:rPr lang="zh-CN" altLang="en-US" sz="3200" dirty="0" smtClean="0">
                <a:latin typeface="华文楷体" pitchFamily="2" charset="-122"/>
                <a:ea typeface="华文楷体" pitchFamily="2" charset="-122"/>
              </a:rPr>
              <a:t>平移</a:t>
            </a:r>
            <a:endParaRPr lang="zh-CN" altLang="en-US" sz="3200" dirty="0">
              <a:latin typeface="华文楷体" pitchFamily="2" charset="-122"/>
              <a:ea typeface="华文楷体" pitchFamily="2" charset="-122"/>
            </a:endParaRPr>
          </a:p>
        </p:txBody>
      </p:sp>
      <p:sp>
        <p:nvSpPr>
          <p:cNvPr id="23" name="矩形 22"/>
          <p:cNvSpPr/>
          <p:nvPr/>
        </p:nvSpPr>
        <p:spPr>
          <a:xfrm>
            <a:off x="428596" y="4902656"/>
            <a:ext cx="8572560" cy="584775"/>
          </a:xfrm>
          <a:prstGeom prst="rect">
            <a:avLst/>
          </a:prstGeom>
        </p:spPr>
        <p:txBody>
          <a:bodyPr wrap="square">
            <a:spAutoFit/>
          </a:bodyPr>
          <a:lstStyle/>
          <a:p>
            <a:r>
              <a:rPr lang="en-US" altLang="zh-CN" sz="3200" dirty="0" smtClean="0">
                <a:solidFill>
                  <a:schemeClr val="tx1"/>
                </a:solidFill>
                <a:latin typeface="华文楷体" pitchFamily="2" charset="-122"/>
                <a:ea typeface="华文楷体" pitchFamily="2" charset="-122"/>
              </a:rPr>
              <a:t>③</a:t>
            </a:r>
            <a:r>
              <a:rPr lang="zh-CN" altLang="zh-CN" sz="3200" dirty="0" smtClean="0">
                <a:solidFill>
                  <a:schemeClr val="tx1"/>
                </a:solidFill>
                <a:latin typeface="华文楷体" pitchFamily="2" charset="-122"/>
                <a:ea typeface="华文楷体" pitchFamily="2" charset="-122"/>
              </a:rPr>
              <a:t>车轮的转动和时钟上分针的转动属于</a:t>
            </a:r>
            <a:r>
              <a:rPr lang="en-US" altLang="zh-CN" sz="3200" dirty="0" smtClean="0">
                <a:solidFill>
                  <a:schemeClr val="tx1"/>
                </a:solidFill>
                <a:latin typeface="华文楷体" pitchFamily="2" charset="-122"/>
                <a:ea typeface="华文楷体" pitchFamily="2" charset="-122"/>
              </a:rPr>
              <a:t>(</a:t>
            </a:r>
            <a:r>
              <a:rPr lang="zh-CN" altLang="zh-CN" sz="3200" i="1" dirty="0" smtClean="0">
                <a:solidFill>
                  <a:schemeClr val="tx1"/>
                </a:solidFill>
                <a:latin typeface="华文楷体" pitchFamily="2" charset="-122"/>
                <a:ea typeface="华文楷体" pitchFamily="2" charset="-122"/>
              </a:rPr>
              <a:t>　</a:t>
            </a:r>
            <a:r>
              <a:rPr lang="zh-CN" altLang="en-US" sz="3200" i="1" dirty="0" smtClean="0">
                <a:solidFill>
                  <a:schemeClr val="tx1"/>
                </a:solidFill>
                <a:latin typeface="华文楷体" pitchFamily="2" charset="-122"/>
                <a:ea typeface="华文楷体" pitchFamily="2" charset="-122"/>
              </a:rPr>
              <a:t>  </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r>
              <a:rPr lang="zh-CN" altLang="en-US" sz="3200" dirty="0" smtClean="0">
                <a:solidFill>
                  <a:schemeClr val="tx1"/>
                </a:solidFill>
                <a:latin typeface="华文楷体" pitchFamily="2" charset="-122"/>
                <a:ea typeface="华文楷体" pitchFamily="2" charset="-122"/>
              </a:rPr>
              <a:t>。</a:t>
            </a:r>
            <a:endParaRPr lang="zh-CN" altLang="zh-CN" sz="3200" dirty="0">
              <a:solidFill>
                <a:schemeClr val="tx1"/>
              </a:solidFill>
              <a:latin typeface="华文楷体" pitchFamily="2" charset="-122"/>
              <a:ea typeface="华文楷体" pitchFamily="2" charset="-122"/>
            </a:endParaRPr>
          </a:p>
        </p:txBody>
      </p:sp>
      <p:sp>
        <p:nvSpPr>
          <p:cNvPr id="24" name="矩形 23"/>
          <p:cNvSpPr/>
          <p:nvPr/>
        </p:nvSpPr>
        <p:spPr>
          <a:xfrm>
            <a:off x="7572396" y="4929198"/>
            <a:ext cx="1005403" cy="584775"/>
          </a:xfrm>
          <a:prstGeom prst="rect">
            <a:avLst/>
          </a:prstGeom>
        </p:spPr>
        <p:txBody>
          <a:bodyPr wrap="none">
            <a:spAutoFit/>
          </a:bodyPr>
          <a:lstStyle/>
          <a:p>
            <a:r>
              <a:rPr lang="zh-CN" altLang="en-US" sz="3200" dirty="0" smtClean="0">
                <a:latin typeface="华文楷体" pitchFamily="2" charset="-122"/>
                <a:ea typeface="华文楷体" pitchFamily="2" charset="-122"/>
              </a:rPr>
              <a:t>旋转</a:t>
            </a:r>
            <a:endParaRPr lang="zh-CN" altLang="en-US" sz="3200" dirty="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blinds(horizontal)">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5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blinds(horizontal)">
                                      <p:cBhvr>
                                        <p:cTn id="50" dur="500"/>
                                        <p:tgtEl>
                                          <p:spTgt spid="2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autoUpdateAnimBg="0"/>
      <p:bldP spid="13" grpId="0"/>
      <p:bldP spid="14" grpId="0"/>
      <p:bldP spid="15" grpId="0"/>
      <p:bldP spid="16" grpId="0"/>
      <p:bldP spid="17" grpId="0"/>
      <p:bldP spid="21" grpId="0"/>
      <p:bldP spid="22" grpId="0"/>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1" name="Group 23"/>
          <p:cNvGrpSpPr>
            <a:grpSpLocks/>
          </p:cNvGrpSpPr>
          <p:nvPr/>
        </p:nvGrpSpPr>
        <p:grpSpPr bwMode="auto">
          <a:xfrm>
            <a:off x="3708400" y="404813"/>
            <a:ext cx="1584325" cy="647700"/>
            <a:chOff x="3016" y="2750"/>
            <a:chExt cx="998" cy="408"/>
          </a:xfrm>
        </p:grpSpPr>
        <p:sp>
          <p:nvSpPr>
            <p:cNvPr id="22535" name="AutoShape 24"/>
            <p:cNvSpPr>
              <a:spLocks noChangeArrowheads="1"/>
            </p:cNvSpPr>
            <p:nvPr/>
          </p:nvSpPr>
          <p:spPr bwMode="auto">
            <a:xfrm>
              <a:off x="3016" y="2750"/>
              <a:ext cx="998" cy="408"/>
            </a:xfrm>
            <a:prstGeom prst="roundRect">
              <a:avLst>
                <a:gd name="adj" fmla="val 16667"/>
              </a:avLst>
            </a:prstGeom>
            <a:solidFill>
              <a:srgbClr val="DEEC22"/>
            </a:solidFill>
            <a:ln w="9525" algn="ctr">
              <a:solidFill>
                <a:schemeClr val="hlink"/>
              </a:solidFill>
              <a:round/>
              <a:headEnd/>
              <a:tailEnd/>
            </a:ln>
          </p:spPr>
          <p:txBody>
            <a:bodyPr wrap="none" anchor="ctr"/>
            <a:lstStyle/>
            <a:p>
              <a:pPr algn="ctr"/>
              <a:endParaRPr lang="zh-CN" altLang="en-US" sz="2800">
                <a:latin typeface="Calibri" pitchFamily="34" charset="0"/>
              </a:endParaRPr>
            </a:p>
          </p:txBody>
        </p:sp>
        <p:sp>
          <p:nvSpPr>
            <p:cNvPr id="22536" name="Text Box 25"/>
            <p:cNvSpPr txBox="1">
              <a:spLocks noChangeArrowheads="1"/>
            </p:cNvSpPr>
            <p:nvPr/>
          </p:nvSpPr>
          <p:spPr bwMode="auto">
            <a:xfrm>
              <a:off x="3061" y="2750"/>
              <a:ext cx="953" cy="365"/>
            </a:xfrm>
            <a:prstGeom prst="rect">
              <a:avLst/>
            </a:prstGeom>
            <a:noFill/>
            <a:ln w="9525" algn="ctr">
              <a:noFill/>
              <a:miter lim="800000"/>
              <a:headEnd/>
              <a:tailEnd/>
            </a:ln>
          </p:spPr>
          <p:txBody>
            <a:bodyPr>
              <a:spAutoFit/>
            </a:bodyPr>
            <a:lstStyle/>
            <a:p>
              <a:pPr algn="ctr">
                <a:spcBef>
                  <a:spcPct val="50000"/>
                </a:spcBef>
              </a:pPr>
              <a:r>
                <a:rPr lang="zh-CN" altLang="en-US" sz="3200">
                  <a:latin typeface="楷体_GB2312" pitchFamily="49" charset="-122"/>
                  <a:ea typeface="楷体_GB2312" pitchFamily="49" charset="-122"/>
                </a:rPr>
                <a:t>作业</a:t>
              </a:r>
              <a:r>
                <a:rPr lang="en-US" altLang="zh-CN" sz="3200">
                  <a:latin typeface="楷体_GB2312" pitchFamily="49" charset="-122"/>
                  <a:ea typeface="楷体_GB2312" pitchFamily="49" charset="-122"/>
                </a:rPr>
                <a:t>2</a:t>
              </a:r>
            </a:p>
          </p:txBody>
        </p:sp>
      </p:grpSp>
      <p:sp>
        <p:nvSpPr>
          <p:cNvPr id="27" name="Rectangle 68"/>
          <p:cNvSpPr>
            <a:spLocks noChangeArrowheads="1"/>
          </p:cNvSpPr>
          <p:nvPr/>
        </p:nvSpPr>
        <p:spPr bwMode="auto">
          <a:xfrm>
            <a:off x="329429" y="1129713"/>
            <a:ext cx="7600157" cy="584775"/>
          </a:xfrm>
          <a:prstGeom prst="rect">
            <a:avLst/>
          </a:prstGeom>
          <a:noFill/>
          <a:ln w="9525" algn="ctr">
            <a:noFill/>
            <a:miter lim="800000"/>
            <a:headEnd/>
            <a:tailEnd/>
          </a:ln>
        </p:spPr>
        <p:txBody>
          <a:bodyPr wrap="none">
            <a:spAutoFit/>
          </a:bodyPr>
          <a:lstStyle/>
          <a:p>
            <a:r>
              <a:rPr lang="zh-CN" altLang="en-US" sz="3200" dirty="0" smtClean="0">
                <a:solidFill>
                  <a:schemeClr val="tx1"/>
                </a:solidFill>
                <a:latin typeface="+mj-ea"/>
                <a:ea typeface="+mj-ea"/>
              </a:rPr>
              <a:t>一、</a:t>
            </a:r>
            <a:r>
              <a:rPr lang="zh-CN" altLang="zh-CN" sz="3200" dirty="0" smtClean="0">
                <a:solidFill>
                  <a:schemeClr val="tx1"/>
                </a:solidFill>
                <a:latin typeface="+mj-ea"/>
                <a:ea typeface="+mj-ea"/>
              </a:rPr>
              <a:t>下面图形是轴对称图形的画出对称轴</a:t>
            </a:r>
            <a:endParaRPr lang="zh-CN" altLang="en-US" sz="3200" dirty="0">
              <a:solidFill>
                <a:schemeClr val="tx1"/>
              </a:solidFill>
              <a:latin typeface="+mj-ea"/>
              <a:ea typeface="+mj-ea"/>
            </a:endParaRPr>
          </a:p>
        </p:txBody>
      </p:sp>
      <p:pic>
        <p:nvPicPr>
          <p:cNvPr id="10" name="ty82.jpg" descr="id:2147507689;FounderCES"/>
          <p:cNvPicPr/>
          <p:nvPr/>
        </p:nvPicPr>
        <p:blipFill>
          <a:blip r:embed="rId3" cstate="print">
            <a:clrChange>
              <a:clrFrom>
                <a:srgbClr val="FFFFFF"/>
              </a:clrFrom>
              <a:clrTo>
                <a:srgbClr val="FFFFFF">
                  <a:alpha val="0"/>
                </a:srgbClr>
              </a:clrTo>
            </a:clrChange>
          </a:blip>
          <a:stretch>
            <a:fillRect/>
          </a:stretch>
        </p:blipFill>
        <p:spPr>
          <a:xfrm>
            <a:off x="1643042" y="2000115"/>
            <a:ext cx="5643602" cy="4072091"/>
          </a:xfrm>
          <a:prstGeom prst="rect">
            <a:avLst/>
          </a:prstGeom>
        </p:spPr>
      </p:pic>
      <p:cxnSp>
        <p:nvCxnSpPr>
          <p:cNvPr id="14" name="直接连接符 13"/>
          <p:cNvCxnSpPr/>
          <p:nvPr/>
        </p:nvCxnSpPr>
        <p:spPr>
          <a:xfrm rot="5400000" flipH="1" flipV="1">
            <a:off x="1535885" y="2821777"/>
            <a:ext cx="2071702"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0800000">
            <a:off x="1500166" y="2857496"/>
            <a:ext cx="2143140"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10800000">
            <a:off x="1785918" y="2143116"/>
            <a:ext cx="1571636" cy="1357322"/>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10800000" flipV="1">
            <a:off x="1857356" y="2214554"/>
            <a:ext cx="1500198" cy="1214446"/>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3750463" y="2536025"/>
            <a:ext cx="1857388" cy="107157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5400000">
            <a:off x="3893339" y="2964653"/>
            <a:ext cx="1785950"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6200000" flipH="1">
            <a:off x="3893337" y="2464587"/>
            <a:ext cx="1857390" cy="1071571"/>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4000495" y="2357432"/>
            <a:ext cx="1714513" cy="1214446"/>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857620" y="2928934"/>
            <a:ext cx="1857388"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3786182" y="2500306"/>
            <a:ext cx="1857388" cy="928694"/>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5400000" flipH="1" flipV="1">
            <a:off x="5572132" y="2928934"/>
            <a:ext cx="2000264"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10800000">
            <a:off x="5929322" y="2857496"/>
            <a:ext cx="1571636"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0800000">
            <a:off x="2285984" y="5214950"/>
            <a:ext cx="2071702"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5400000" flipH="1" flipV="1">
            <a:off x="2786050" y="5214950"/>
            <a:ext cx="1285884"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200000" flipV="1">
            <a:off x="4464843" y="5036355"/>
            <a:ext cx="2571768" cy="71438"/>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0800000">
            <a:off x="4572000" y="4000504"/>
            <a:ext cx="2214578" cy="1357322"/>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rot="10800000" flipV="1">
            <a:off x="4714876" y="4000504"/>
            <a:ext cx="2357454" cy="1214446"/>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up)">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up)">
                                      <p:cBhvr>
                                        <p:cTn id="36" dur="500"/>
                                        <p:tgtEl>
                                          <p:spTgt spid="3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up)">
                                      <p:cBhvr>
                                        <p:cTn id="41" dur="500"/>
                                        <p:tgtEl>
                                          <p:spTgt spid="3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ipe(up)">
                                      <p:cBhvr>
                                        <p:cTn id="46" dur="500"/>
                                        <p:tgtEl>
                                          <p:spTgt spid="3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nodeType="click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up)">
                                      <p:cBhvr>
                                        <p:cTn id="51" dur="500"/>
                                        <p:tgtEl>
                                          <p:spTgt spid="42"/>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wipe(left)">
                                      <p:cBhvr>
                                        <p:cTn id="56" dur="500"/>
                                        <p:tgtEl>
                                          <p:spTgt spid="45"/>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wipe(up)">
                                      <p:cBhvr>
                                        <p:cTn id="61" dur="500"/>
                                        <p:tgtEl>
                                          <p:spTgt spid="49"/>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nodeType="click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wipe(up)">
                                      <p:cBhvr>
                                        <p:cTn id="66" dur="500"/>
                                        <p:tgtEl>
                                          <p:spTgt spid="53"/>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wipe(left)">
                                      <p:cBhvr>
                                        <p:cTn id="71" dur="500"/>
                                        <p:tgtEl>
                                          <p:spTgt spid="62"/>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wipe(left)">
                                      <p:cBhvr>
                                        <p:cTn id="76" dur="500"/>
                                        <p:tgtEl>
                                          <p:spTgt spid="67"/>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nodeType="clickEffect">
                                  <p:stCondLst>
                                    <p:cond delay="0"/>
                                  </p:stCondLst>
                                  <p:childTnLst>
                                    <p:set>
                                      <p:cBhvr>
                                        <p:cTn id="80" dur="1" fill="hold">
                                          <p:stCondLst>
                                            <p:cond delay="0"/>
                                          </p:stCondLst>
                                        </p:cTn>
                                        <p:tgtEl>
                                          <p:spTgt spid="69"/>
                                        </p:tgtEl>
                                        <p:attrNameLst>
                                          <p:attrName>style.visibility</p:attrName>
                                        </p:attrNameLst>
                                      </p:cBhvr>
                                      <p:to>
                                        <p:strVal val="visible"/>
                                      </p:to>
                                    </p:set>
                                    <p:animEffect transition="in" filter="wipe(up)">
                                      <p:cBhvr>
                                        <p:cTn id="81" dur="500"/>
                                        <p:tgtEl>
                                          <p:spTgt spid="69"/>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1" fill="hold" nodeType="clickEffect">
                                  <p:stCondLst>
                                    <p:cond delay="0"/>
                                  </p:stCondLst>
                                  <p:childTnLst>
                                    <p:set>
                                      <p:cBhvr>
                                        <p:cTn id="85" dur="1" fill="hold">
                                          <p:stCondLst>
                                            <p:cond delay="0"/>
                                          </p:stCondLst>
                                        </p:cTn>
                                        <p:tgtEl>
                                          <p:spTgt spid="73"/>
                                        </p:tgtEl>
                                        <p:attrNameLst>
                                          <p:attrName>style.visibility</p:attrName>
                                        </p:attrNameLst>
                                      </p:cBhvr>
                                      <p:to>
                                        <p:strVal val="visible"/>
                                      </p:to>
                                    </p:set>
                                    <p:animEffect transition="in" filter="wipe(up)">
                                      <p:cBhvr>
                                        <p:cTn id="86" dur="500"/>
                                        <p:tgtEl>
                                          <p:spTgt spid="73"/>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1" fill="hold" nodeType="clickEffect">
                                  <p:stCondLst>
                                    <p:cond delay="0"/>
                                  </p:stCondLst>
                                  <p:childTnLst>
                                    <p:set>
                                      <p:cBhvr>
                                        <p:cTn id="90" dur="1" fill="hold">
                                          <p:stCondLst>
                                            <p:cond delay="0"/>
                                          </p:stCondLst>
                                        </p:cTn>
                                        <p:tgtEl>
                                          <p:spTgt spid="78"/>
                                        </p:tgtEl>
                                        <p:attrNameLst>
                                          <p:attrName>style.visibility</p:attrName>
                                        </p:attrNameLst>
                                      </p:cBhvr>
                                      <p:to>
                                        <p:strVal val="visible"/>
                                      </p:to>
                                    </p:set>
                                    <p:animEffect transition="in" filter="wipe(up)">
                                      <p:cBhvr>
                                        <p:cTn id="91" dur="500"/>
                                        <p:tgtEl>
                                          <p:spTgt spid="78"/>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1" fill="hold" nodeType="clickEffect">
                                  <p:stCondLst>
                                    <p:cond delay="0"/>
                                  </p:stCondLst>
                                  <p:childTnLst>
                                    <p:set>
                                      <p:cBhvr>
                                        <p:cTn id="95" dur="1" fill="hold">
                                          <p:stCondLst>
                                            <p:cond delay="0"/>
                                          </p:stCondLst>
                                        </p:cTn>
                                        <p:tgtEl>
                                          <p:spTgt spid="83"/>
                                        </p:tgtEl>
                                        <p:attrNameLst>
                                          <p:attrName>style.visibility</p:attrName>
                                        </p:attrNameLst>
                                      </p:cBhvr>
                                      <p:to>
                                        <p:strVal val="visible"/>
                                      </p:to>
                                    </p:set>
                                    <p:animEffect transition="in" filter="wipe(up)">
                                      <p:cBhvr>
                                        <p:cTn id="9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8"/>
          <p:cNvSpPr>
            <a:spLocks noChangeArrowheads="1"/>
          </p:cNvSpPr>
          <p:nvPr/>
        </p:nvSpPr>
        <p:spPr bwMode="auto">
          <a:xfrm>
            <a:off x="357158" y="915399"/>
            <a:ext cx="2244525" cy="584775"/>
          </a:xfrm>
          <a:prstGeom prst="rect">
            <a:avLst/>
          </a:prstGeom>
          <a:noFill/>
          <a:ln w="9525" algn="ctr">
            <a:noFill/>
            <a:miter lim="800000"/>
            <a:headEnd/>
            <a:tailEnd/>
          </a:ln>
        </p:spPr>
        <p:txBody>
          <a:bodyPr wrap="none">
            <a:spAutoFit/>
          </a:bodyPr>
          <a:lstStyle/>
          <a:p>
            <a:r>
              <a:rPr lang="zh-CN" altLang="en-US" sz="3200" dirty="0" smtClean="0">
                <a:solidFill>
                  <a:schemeClr val="tx1"/>
                </a:solidFill>
                <a:latin typeface="+mj-ea"/>
                <a:ea typeface="+mj-ea"/>
              </a:rPr>
              <a:t>二、我会画</a:t>
            </a:r>
            <a:endParaRPr lang="zh-CN" altLang="en-US" sz="3200" dirty="0">
              <a:solidFill>
                <a:schemeClr val="tx1"/>
              </a:solidFill>
              <a:latin typeface="+mj-ea"/>
              <a:ea typeface="+mj-ea"/>
            </a:endParaRPr>
          </a:p>
        </p:txBody>
      </p:sp>
      <p:sp>
        <p:nvSpPr>
          <p:cNvPr id="8" name="矩形 7"/>
          <p:cNvSpPr/>
          <p:nvPr/>
        </p:nvSpPr>
        <p:spPr>
          <a:xfrm>
            <a:off x="428596" y="1499638"/>
            <a:ext cx="8072494" cy="3715312"/>
          </a:xfrm>
          <a:prstGeom prst="rect">
            <a:avLst/>
          </a:prstGeom>
        </p:spPr>
        <p:txBody>
          <a:bodyPr wrap="square">
            <a:spAutoFit/>
          </a:bodyPr>
          <a:lstStyle/>
          <a:p>
            <a:pPr>
              <a:lnSpc>
                <a:spcPct val="150000"/>
              </a:lnSpc>
            </a:pPr>
            <a:r>
              <a:rPr lang="en-US" altLang="zh-CN" sz="3200" dirty="0" smtClean="0">
                <a:solidFill>
                  <a:schemeClr val="tx1"/>
                </a:solidFill>
                <a:latin typeface="华文楷体" pitchFamily="2" charset="-122"/>
                <a:ea typeface="华文楷体" pitchFamily="2" charset="-122"/>
              </a:rPr>
              <a:t>1</a:t>
            </a:r>
            <a:r>
              <a:rPr lang="en-US" altLang="zh-CN" sz="3200" i="1"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画出图形</a:t>
            </a:r>
            <a:r>
              <a:rPr lang="en-US" altLang="zh-CN" sz="3200" i="1" dirty="0" smtClean="0">
                <a:solidFill>
                  <a:schemeClr val="tx1"/>
                </a:solidFill>
                <a:latin typeface="华文楷体" pitchFamily="2" charset="-122"/>
                <a:ea typeface="华文楷体" pitchFamily="2" charset="-122"/>
              </a:rPr>
              <a:t>A</a:t>
            </a:r>
            <a:r>
              <a:rPr lang="zh-CN" altLang="zh-CN" sz="3200" dirty="0" smtClean="0">
                <a:solidFill>
                  <a:schemeClr val="tx1"/>
                </a:solidFill>
                <a:latin typeface="华文楷体" pitchFamily="2" charset="-122"/>
                <a:ea typeface="华文楷体" pitchFamily="2" charset="-122"/>
              </a:rPr>
              <a:t>的另一半</a:t>
            </a:r>
            <a:r>
              <a:rPr lang="en-US" altLang="zh-CN" sz="3200"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使它成为一个轴对称</a:t>
            </a:r>
            <a:endParaRPr lang="en-US" altLang="zh-CN" sz="3200" dirty="0" smtClean="0">
              <a:solidFill>
                <a:schemeClr val="tx1"/>
              </a:solidFill>
              <a:latin typeface="华文楷体" pitchFamily="2" charset="-122"/>
              <a:ea typeface="华文楷体" pitchFamily="2" charset="-122"/>
            </a:endParaRPr>
          </a:p>
          <a:p>
            <a:pPr>
              <a:lnSpc>
                <a:spcPct val="150000"/>
              </a:lnSpc>
            </a:pPr>
            <a:r>
              <a:rPr lang="zh-CN" altLang="en-US" sz="3200" dirty="0" smtClean="0">
                <a:solidFill>
                  <a:schemeClr val="tx1"/>
                </a:solidFill>
                <a:latin typeface="华文楷体" pitchFamily="2" charset="-122"/>
                <a:ea typeface="华文楷体" pitchFamily="2" charset="-122"/>
              </a:rPr>
              <a:t>   </a:t>
            </a:r>
            <a:r>
              <a:rPr lang="zh-CN" altLang="zh-CN" sz="3200" dirty="0" smtClean="0">
                <a:solidFill>
                  <a:schemeClr val="tx1"/>
                </a:solidFill>
                <a:latin typeface="华文楷体" pitchFamily="2" charset="-122"/>
                <a:ea typeface="华文楷体" pitchFamily="2" charset="-122"/>
              </a:rPr>
              <a:t>图形。</a:t>
            </a:r>
            <a:r>
              <a:rPr lang="en-US" altLang="zh-CN" sz="3200"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上下对称</a:t>
            </a:r>
            <a:r>
              <a:rPr lang="en-US" altLang="zh-CN" sz="3200" dirty="0" smtClean="0">
                <a:solidFill>
                  <a:schemeClr val="tx1"/>
                </a:solidFill>
                <a:latin typeface="华文楷体" pitchFamily="2" charset="-122"/>
                <a:ea typeface="华文楷体" pitchFamily="2" charset="-122"/>
              </a:rPr>
              <a:t>)</a:t>
            </a:r>
            <a:endParaRPr lang="zh-CN" altLang="zh-CN" sz="3200" dirty="0" smtClean="0">
              <a:solidFill>
                <a:schemeClr val="tx1"/>
              </a:solidFill>
              <a:latin typeface="华文楷体" pitchFamily="2" charset="-122"/>
              <a:ea typeface="华文楷体" pitchFamily="2" charset="-122"/>
            </a:endParaRPr>
          </a:p>
          <a:p>
            <a:pPr>
              <a:lnSpc>
                <a:spcPct val="150000"/>
              </a:lnSpc>
            </a:pPr>
            <a:r>
              <a:rPr lang="en-US" altLang="zh-CN" sz="3200" dirty="0" smtClean="0">
                <a:solidFill>
                  <a:schemeClr val="tx1"/>
                </a:solidFill>
                <a:latin typeface="华文楷体" pitchFamily="2" charset="-122"/>
                <a:ea typeface="华文楷体" pitchFamily="2" charset="-122"/>
              </a:rPr>
              <a:t>2</a:t>
            </a:r>
            <a:r>
              <a:rPr lang="en-US" altLang="zh-CN" sz="3200" i="1"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把图形</a:t>
            </a:r>
            <a:r>
              <a:rPr lang="en-US" altLang="zh-CN" sz="3200" i="1" dirty="0" smtClean="0">
                <a:solidFill>
                  <a:schemeClr val="tx1"/>
                </a:solidFill>
                <a:latin typeface="华文楷体" pitchFamily="2" charset="-122"/>
                <a:ea typeface="华文楷体" pitchFamily="2" charset="-122"/>
              </a:rPr>
              <a:t>B</a:t>
            </a:r>
            <a:r>
              <a:rPr lang="zh-CN" altLang="zh-CN" sz="3200" dirty="0" smtClean="0">
                <a:solidFill>
                  <a:schemeClr val="tx1"/>
                </a:solidFill>
                <a:latin typeface="华文楷体" pitchFamily="2" charset="-122"/>
                <a:ea typeface="华文楷体" pitchFamily="2" charset="-122"/>
              </a:rPr>
              <a:t>向右平移</a:t>
            </a:r>
            <a:r>
              <a:rPr lang="en-US" altLang="zh-CN" sz="3200" dirty="0" smtClean="0">
                <a:solidFill>
                  <a:schemeClr val="tx1"/>
                </a:solidFill>
                <a:latin typeface="华文楷体" pitchFamily="2" charset="-122"/>
                <a:ea typeface="华文楷体" pitchFamily="2" charset="-122"/>
              </a:rPr>
              <a:t>5</a:t>
            </a:r>
            <a:r>
              <a:rPr lang="zh-CN" altLang="zh-CN" sz="3200" dirty="0" smtClean="0">
                <a:solidFill>
                  <a:schemeClr val="tx1"/>
                </a:solidFill>
                <a:latin typeface="华文楷体" pitchFamily="2" charset="-122"/>
                <a:ea typeface="华文楷体" pitchFamily="2" charset="-122"/>
              </a:rPr>
              <a:t>格</a:t>
            </a:r>
            <a:r>
              <a:rPr lang="en-US" altLang="zh-CN" sz="3200"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再向上平移</a:t>
            </a:r>
            <a:r>
              <a:rPr lang="en-US" altLang="zh-CN" sz="3200" dirty="0" smtClean="0">
                <a:solidFill>
                  <a:schemeClr val="tx1"/>
                </a:solidFill>
                <a:latin typeface="华文楷体" pitchFamily="2" charset="-122"/>
                <a:ea typeface="华文楷体" pitchFamily="2" charset="-122"/>
              </a:rPr>
              <a:t>2</a:t>
            </a:r>
            <a:r>
              <a:rPr lang="zh-CN" altLang="zh-CN" sz="3200" dirty="0" smtClean="0">
                <a:solidFill>
                  <a:schemeClr val="tx1"/>
                </a:solidFill>
                <a:latin typeface="华文楷体" pitchFamily="2" charset="-122"/>
                <a:ea typeface="华文楷体" pitchFamily="2" charset="-122"/>
              </a:rPr>
              <a:t>格。</a:t>
            </a:r>
          </a:p>
          <a:p>
            <a:pPr>
              <a:lnSpc>
                <a:spcPct val="150000"/>
              </a:lnSpc>
            </a:pPr>
            <a:r>
              <a:rPr lang="en-US" altLang="zh-CN" sz="3200" dirty="0" smtClean="0">
                <a:solidFill>
                  <a:schemeClr val="tx1"/>
                </a:solidFill>
                <a:latin typeface="华文楷体" pitchFamily="2" charset="-122"/>
                <a:ea typeface="华文楷体" pitchFamily="2" charset="-122"/>
              </a:rPr>
              <a:t>3</a:t>
            </a:r>
            <a:r>
              <a:rPr lang="en-US" altLang="zh-CN" sz="3200" i="1"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把图形</a:t>
            </a:r>
            <a:r>
              <a:rPr lang="en-US" altLang="zh-CN" sz="3200" i="1" dirty="0" smtClean="0">
                <a:solidFill>
                  <a:schemeClr val="tx1"/>
                </a:solidFill>
                <a:latin typeface="华文楷体" pitchFamily="2" charset="-122"/>
                <a:ea typeface="华文楷体" pitchFamily="2" charset="-122"/>
              </a:rPr>
              <a:t>C</a:t>
            </a:r>
            <a:r>
              <a:rPr lang="zh-CN" altLang="zh-CN" sz="3200" dirty="0" smtClean="0">
                <a:solidFill>
                  <a:schemeClr val="tx1"/>
                </a:solidFill>
                <a:latin typeface="华文楷体" pitchFamily="2" charset="-122"/>
                <a:ea typeface="华文楷体" pitchFamily="2" charset="-122"/>
              </a:rPr>
              <a:t>绕</a:t>
            </a:r>
            <a:r>
              <a:rPr lang="en-US" altLang="zh-CN" sz="3200" i="1" dirty="0" smtClean="0">
                <a:solidFill>
                  <a:schemeClr val="tx1"/>
                </a:solidFill>
                <a:latin typeface="华文楷体" pitchFamily="2" charset="-122"/>
                <a:ea typeface="华文楷体" pitchFamily="2" charset="-122"/>
              </a:rPr>
              <a:t>O</a:t>
            </a:r>
            <a:r>
              <a:rPr lang="zh-CN" altLang="zh-CN" sz="3200" dirty="0" smtClean="0">
                <a:solidFill>
                  <a:schemeClr val="tx1"/>
                </a:solidFill>
                <a:latin typeface="华文楷体" pitchFamily="2" charset="-122"/>
                <a:ea typeface="华文楷体" pitchFamily="2" charset="-122"/>
              </a:rPr>
              <a:t>点顺时针旋转</a:t>
            </a:r>
            <a:r>
              <a:rPr lang="en-US" altLang="zh-CN" sz="3200" dirty="0" smtClean="0">
                <a:solidFill>
                  <a:schemeClr val="tx1"/>
                </a:solidFill>
                <a:latin typeface="华文楷体" pitchFamily="2" charset="-122"/>
                <a:ea typeface="华文楷体" pitchFamily="2" charset="-122"/>
              </a:rPr>
              <a:t>90°</a:t>
            </a:r>
            <a:r>
              <a:rPr lang="zh-CN" altLang="zh-CN" sz="3200" dirty="0" smtClean="0">
                <a:solidFill>
                  <a:schemeClr val="tx1"/>
                </a:solidFill>
                <a:latin typeface="华文楷体" pitchFamily="2" charset="-122"/>
                <a:ea typeface="华文楷体" pitchFamily="2" charset="-122"/>
              </a:rPr>
              <a:t>。</a:t>
            </a:r>
          </a:p>
          <a:p>
            <a:pPr>
              <a:lnSpc>
                <a:spcPct val="150000"/>
              </a:lnSpc>
            </a:pPr>
            <a:r>
              <a:rPr lang="en-US" altLang="zh-CN" sz="3200" dirty="0" smtClean="0">
                <a:solidFill>
                  <a:schemeClr val="tx1"/>
                </a:solidFill>
                <a:latin typeface="华文楷体" pitchFamily="2" charset="-122"/>
                <a:ea typeface="华文楷体" pitchFamily="2" charset="-122"/>
              </a:rPr>
              <a:t>4</a:t>
            </a:r>
            <a:r>
              <a:rPr lang="en-US" altLang="zh-CN" sz="3200" i="1"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把图形</a:t>
            </a:r>
            <a:r>
              <a:rPr lang="en-US" altLang="zh-CN" sz="3200" i="1" dirty="0" smtClean="0">
                <a:solidFill>
                  <a:schemeClr val="tx1"/>
                </a:solidFill>
                <a:latin typeface="华文楷体" pitchFamily="2" charset="-122"/>
                <a:ea typeface="华文楷体" pitchFamily="2" charset="-122"/>
              </a:rPr>
              <a:t>D</a:t>
            </a:r>
            <a:r>
              <a:rPr lang="zh-CN" altLang="zh-CN" sz="3200" dirty="0" smtClean="0">
                <a:solidFill>
                  <a:schemeClr val="tx1"/>
                </a:solidFill>
                <a:latin typeface="华文楷体" pitchFamily="2" charset="-122"/>
                <a:ea typeface="华文楷体" pitchFamily="2" charset="-122"/>
              </a:rPr>
              <a:t>按</a:t>
            </a:r>
            <a:r>
              <a:rPr lang="en-US" altLang="zh-CN" sz="3200" dirty="0" smtClean="0">
                <a:solidFill>
                  <a:schemeClr val="tx1"/>
                </a:solidFill>
                <a:latin typeface="华文楷体" pitchFamily="2" charset="-122"/>
                <a:ea typeface="华文楷体" pitchFamily="2" charset="-122"/>
              </a:rPr>
              <a:t>2∶1</a:t>
            </a:r>
            <a:r>
              <a:rPr lang="zh-CN" altLang="zh-CN" sz="3200" dirty="0" smtClean="0">
                <a:solidFill>
                  <a:schemeClr val="tx1"/>
                </a:solidFill>
                <a:latin typeface="华文楷体" pitchFamily="2" charset="-122"/>
                <a:ea typeface="华文楷体" pitchFamily="2" charset="-122"/>
              </a:rPr>
              <a:t>放大。</a:t>
            </a:r>
            <a:endParaRPr lang="zh-CN" altLang="zh-CN" sz="3200" dirty="0">
              <a:solidFill>
                <a:schemeClr val="tx1"/>
              </a:solidFill>
              <a:latin typeface="华文楷体" pitchFamily="2" charset="-122"/>
              <a:ea typeface="华文楷体" pitchFamily="2" charset="-122"/>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y83a.jpg" descr="id:2147507696;FounderCES"/>
          <p:cNvPicPr/>
          <p:nvPr/>
        </p:nvPicPr>
        <p:blipFill>
          <a:blip r:embed="rId2" cstate="print">
            <a:clrChange>
              <a:clrFrom>
                <a:srgbClr val="FFFFFF"/>
              </a:clrFrom>
              <a:clrTo>
                <a:srgbClr val="FFFFFF">
                  <a:alpha val="0"/>
                </a:srgbClr>
              </a:clrTo>
            </a:clrChange>
          </a:blip>
          <a:stretch>
            <a:fillRect/>
          </a:stretch>
        </p:blipFill>
        <p:spPr>
          <a:xfrm>
            <a:off x="1428728" y="1000108"/>
            <a:ext cx="6643734" cy="4069887"/>
          </a:xfrm>
          <a:prstGeom prst="rect">
            <a:avLst/>
          </a:prstGeom>
        </p:spPr>
      </p:pic>
      <p:grpSp>
        <p:nvGrpSpPr>
          <p:cNvPr id="11" name="组合 10"/>
          <p:cNvGrpSpPr/>
          <p:nvPr/>
        </p:nvGrpSpPr>
        <p:grpSpPr>
          <a:xfrm>
            <a:off x="1857356" y="1928802"/>
            <a:ext cx="1071570" cy="571504"/>
            <a:chOff x="1857356" y="1928802"/>
            <a:chExt cx="1071570" cy="571504"/>
          </a:xfrm>
        </p:grpSpPr>
        <p:cxnSp>
          <p:nvCxnSpPr>
            <p:cNvPr id="4" name="直接连接符 3"/>
            <p:cNvCxnSpPr/>
            <p:nvPr/>
          </p:nvCxnSpPr>
          <p:spPr>
            <a:xfrm rot="5400000">
              <a:off x="2357422" y="1928802"/>
              <a:ext cx="571504" cy="57150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5400000" flipH="1" flipV="1">
              <a:off x="2214546" y="2357430"/>
              <a:ext cx="28575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0800000" flipV="1">
              <a:off x="1857356" y="2214554"/>
              <a:ext cx="500066" cy="28575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5400000">
              <a:off x="1678761" y="2107397"/>
              <a:ext cx="571504" cy="21431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2285984" y="1500174"/>
            <a:ext cx="365806" cy="523220"/>
          </a:xfrm>
          <a:prstGeom prst="rect">
            <a:avLst/>
          </a:prstGeom>
          <a:noFill/>
        </p:spPr>
        <p:txBody>
          <a:bodyPr wrap="none" rtlCol="0">
            <a:spAutoFit/>
          </a:bodyPr>
          <a:lstStyle/>
          <a:p>
            <a:r>
              <a:rPr lang="en-US" altLang="zh-CN" sz="2800" dirty="0" smtClean="0">
                <a:solidFill>
                  <a:schemeClr val="tx1"/>
                </a:solidFill>
                <a:latin typeface="+mj-ea"/>
                <a:ea typeface="+mj-ea"/>
              </a:rPr>
              <a:t>A</a:t>
            </a:r>
            <a:endParaRPr lang="zh-CN" altLang="en-US" sz="2800" dirty="0">
              <a:solidFill>
                <a:schemeClr val="tx1"/>
              </a:solidFill>
              <a:latin typeface="+mj-ea"/>
              <a:ea typeface="+mj-ea"/>
            </a:endParaRPr>
          </a:p>
        </p:txBody>
      </p:sp>
      <p:sp>
        <p:nvSpPr>
          <p:cNvPr id="13" name="TextBox 12"/>
          <p:cNvSpPr txBox="1"/>
          <p:nvPr/>
        </p:nvSpPr>
        <p:spPr>
          <a:xfrm>
            <a:off x="2071670" y="2857496"/>
            <a:ext cx="365806" cy="523220"/>
          </a:xfrm>
          <a:prstGeom prst="rect">
            <a:avLst/>
          </a:prstGeom>
          <a:noFill/>
        </p:spPr>
        <p:txBody>
          <a:bodyPr wrap="none" rtlCol="0">
            <a:spAutoFit/>
          </a:bodyPr>
          <a:lstStyle/>
          <a:p>
            <a:r>
              <a:rPr lang="en-US" altLang="zh-CN" sz="2800" dirty="0" smtClean="0">
                <a:solidFill>
                  <a:schemeClr val="tx1"/>
                </a:solidFill>
                <a:latin typeface="+mj-ea"/>
                <a:ea typeface="+mj-ea"/>
              </a:rPr>
              <a:t>B</a:t>
            </a:r>
            <a:endParaRPr lang="zh-CN" altLang="en-US" sz="2800" dirty="0">
              <a:solidFill>
                <a:schemeClr val="tx1"/>
              </a:solidFill>
              <a:latin typeface="+mj-ea"/>
              <a:ea typeface="+mj-ea"/>
            </a:endParaRPr>
          </a:p>
        </p:txBody>
      </p:sp>
      <p:sp>
        <p:nvSpPr>
          <p:cNvPr id="14" name="TextBox 13"/>
          <p:cNvSpPr txBox="1"/>
          <p:nvPr/>
        </p:nvSpPr>
        <p:spPr>
          <a:xfrm>
            <a:off x="4143372" y="1357298"/>
            <a:ext cx="365806" cy="523220"/>
          </a:xfrm>
          <a:prstGeom prst="rect">
            <a:avLst/>
          </a:prstGeom>
          <a:noFill/>
        </p:spPr>
        <p:txBody>
          <a:bodyPr wrap="none" rtlCol="0">
            <a:spAutoFit/>
          </a:bodyPr>
          <a:lstStyle/>
          <a:p>
            <a:r>
              <a:rPr lang="en-US" altLang="zh-CN" sz="2800" dirty="0" smtClean="0">
                <a:solidFill>
                  <a:schemeClr val="tx1"/>
                </a:solidFill>
                <a:latin typeface="+mj-ea"/>
                <a:ea typeface="+mj-ea"/>
              </a:rPr>
              <a:t>C</a:t>
            </a:r>
            <a:endParaRPr lang="zh-CN" altLang="en-US" sz="2800" dirty="0">
              <a:solidFill>
                <a:schemeClr val="tx1"/>
              </a:solidFill>
              <a:latin typeface="+mj-ea"/>
              <a:ea typeface="+mj-ea"/>
            </a:endParaRPr>
          </a:p>
        </p:txBody>
      </p:sp>
      <p:sp>
        <p:nvSpPr>
          <p:cNvPr id="15" name="TextBox 14"/>
          <p:cNvSpPr txBox="1"/>
          <p:nvPr/>
        </p:nvSpPr>
        <p:spPr>
          <a:xfrm>
            <a:off x="4000496" y="2071678"/>
            <a:ext cx="365806" cy="523220"/>
          </a:xfrm>
          <a:prstGeom prst="rect">
            <a:avLst/>
          </a:prstGeom>
          <a:noFill/>
        </p:spPr>
        <p:txBody>
          <a:bodyPr wrap="none" rtlCol="0">
            <a:spAutoFit/>
          </a:bodyPr>
          <a:lstStyle/>
          <a:p>
            <a:r>
              <a:rPr lang="en-US" altLang="zh-CN" sz="2800" dirty="0" smtClean="0">
                <a:solidFill>
                  <a:schemeClr val="tx1"/>
                </a:solidFill>
                <a:latin typeface="+mj-ea"/>
                <a:ea typeface="+mj-ea"/>
              </a:rPr>
              <a:t>O</a:t>
            </a:r>
            <a:endParaRPr lang="zh-CN" altLang="en-US" sz="2800" dirty="0">
              <a:solidFill>
                <a:schemeClr val="tx1"/>
              </a:solidFill>
              <a:latin typeface="+mj-ea"/>
              <a:ea typeface="+mj-ea"/>
            </a:endParaRPr>
          </a:p>
        </p:txBody>
      </p:sp>
      <p:sp>
        <p:nvSpPr>
          <p:cNvPr id="16" name="TextBox 15"/>
          <p:cNvSpPr txBox="1"/>
          <p:nvPr/>
        </p:nvSpPr>
        <p:spPr>
          <a:xfrm>
            <a:off x="6215074" y="1428736"/>
            <a:ext cx="365806" cy="523220"/>
          </a:xfrm>
          <a:prstGeom prst="rect">
            <a:avLst/>
          </a:prstGeom>
          <a:noFill/>
        </p:spPr>
        <p:txBody>
          <a:bodyPr wrap="none" rtlCol="0">
            <a:spAutoFit/>
          </a:bodyPr>
          <a:lstStyle/>
          <a:p>
            <a:r>
              <a:rPr lang="en-US" altLang="zh-CN" sz="2800" dirty="0" smtClean="0">
                <a:solidFill>
                  <a:schemeClr val="tx1"/>
                </a:solidFill>
                <a:latin typeface="+mj-ea"/>
                <a:ea typeface="+mj-ea"/>
              </a:rPr>
              <a:t>D</a:t>
            </a:r>
            <a:endParaRPr lang="zh-CN" altLang="en-US" sz="2800" dirty="0">
              <a:solidFill>
                <a:schemeClr val="tx1"/>
              </a:solidFill>
              <a:latin typeface="+mj-ea"/>
              <a:ea typeface="+mj-ea"/>
            </a:endParaRPr>
          </a:p>
        </p:txBody>
      </p:sp>
      <p:sp>
        <p:nvSpPr>
          <p:cNvPr id="18" name="TextBox 17"/>
          <p:cNvSpPr txBox="1"/>
          <p:nvPr/>
        </p:nvSpPr>
        <p:spPr>
          <a:xfrm>
            <a:off x="2000232" y="1834210"/>
            <a:ext cx="726481" cy="523220"/>
          </a:xfrm>
          <a:prstGeom prst="rect">
            <a:avLst/>
          </a:prstGeom>
          <a:noFill/>
        </p:spPr>
        <p:txBody>
          <a:bodyPr wrap="none" rtlCol="0">
            <a:spAutoFit/>
          </a:bodyPr>
          <a:lstStyle/>
          <a:p>
            <a:r>
              <a:rPr lang="en-US" altLang="zh-CN" sz="2800" dirty="0" smtClean="0">
                <a:solidFill>
                  <a:srgbClr val="FF0000"/>
                </a:solidFill>
                <a:latin typeface="+mj-ea"/>
                <a:ea typeface="+mj-ea"/>
              </a:rPr>
              <a:t>A’</a:t>
            </a:r>
            <a:endParaRPr lang="zh-CN" altLang="en-US" sz="2800" dirty="0">
              <a:solidFill>
                <a:srgbClr val="FF0000"/>
              </a:solidFill>
              <a:latin typeface="+mj-ea"/>
              <a:ea typeface="+mj-ea"/>
            </a:endParaRPr>
          </a:p>
        </p:txBody>
      </p:sp>
      <p:grpSp>
        <p:nvGrpSpPr>
          <p:cNvPr id="31" name="组合 30"/>
          <p:cNvGrpSpPr/>
          <p:nvPr/>
        </p:nvGrpSpPr>
        <p:grpSpPr>
          <a:xfrm>
            <a:off x="3214678" y="2214554"/>
            <a:ext cx="857256" cy="571504"/>
            <a:chOff x="3214678" y="2214554"/>
            <a:chExt cx="857256" cy="571504"/>
          </a:xfrm>
        </p:grpSpPr>
        <p:cxnSp>
          <p:nvCxnSpPr>
            <p:cNvPr id="19" name="直接连接符 18"/>
            <p:cNvCxnSpPr/>
            <p:nvPr/>
          </p:nvCxnSpPr>
          <p:spPr>
            <a:xfrm rot="10800000">
              <a:off x="3500430" y="2214554"/>
              <a:ext cx="28575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a:off x="3357554" y="2357430"/>
              <a:ext cx="28575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3643305" y="2357430"/>
              <a:ext cx="28575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a:off x="3929056" y="2643182"/>
              <a:ext cx="28575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3071802" y="2643182"/>
              <a:ext cx="28575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214678" y="2500306"/>
              <a:ext cx="28575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786182" y="2500306"/>
              <a:ext cx="28575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214678" y="2786058"/>
              <a:ext cx="85725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3357554" y="2357430"/>
            <a:ext cx="726481" cy="523220"/>
          </a:xfrm>
          <a:prstGeom prst="rect">
            <a:avLst/>
          </a:prstGeom>
          <a:noFill/>
        </p:spPr>
        <p:txBody>
          <a:bodyPr wrap="none" rtlCol="0">
            <a:spAutoFit/>
          </a:bodyPr>
          <a:lstStyle/>
          <a:p>
            <a:r>
              <a:rPr lang="en-US" altLang="zh-CN" sz="2800" dirty="0" smtClean="0">
                <a:solidFill>
                  <a:srgbClr val="FF0000"/>
                </a:solidFill>
                <a:latin typeface="+mj-ea"/>
                <a:ea typeface="+mj-ea"/>
              </a:rPr>
              <a:t>B’</a:t>
            </a:r>
            <a:endParaRPr lang="zh-CN" altLang="en-US" sz="2800" dirty="0">
              <a:solidFill>
                <a:srgbClr val="FF0000"/>
              </a:solidFill>
              <a:latin typeface="+mj-ea"/>
              <a:ea typeface="+mj-ea"/>
            </a:endParaRPr>
          </a:p>
        </p:txBody>
      </p:sp>
      <p:grpSp>
        <p:nvGrpSpPr>
          <p:cNvPr id="40" name="组合 39"/>
          <p:cNvGrpSpPr/>
          <p:nvPr/>
        </p:nvGrpSpPr>
        <p:grpSpPr>
          <a:xfrm>
            <a:off x="4357686" y="1928802"/>
            <a:ext cx="785818" cy="571504"/>
            <a:chOff x="4357686" y="1928802"/>
            <a:chExt cx="785818" cy="571504"/>
          </a:xfrm>
        </p:grpSpPr>
        <p:cxnSp>
          <p:nvCxnSpPr>
            <p:cNvPr id="34" name="直接连接符 33"/>
            <p:cNvCxnSpPr/>
            <p:nvPr/>
          </p:nvCxnSpPr>
          <p:spPr>
            <a:xfrm rot="10800000" flipV="1">
              <a:off x="4357686" y="1928802"/>
              <a:ext cx="785818" cy="28575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a:off x="4857752" y="2214554"/>
              <a:ext cx="57150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10800000">
              <a:off x="4357686" y="2214554"/>
              <a:ext cx="785818" cy="28575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4702775" y="1928802"/>
            <a:ext cx="726481" cy="523220"/>
          </a:xfrm>
          <a:prstGeom prst="rect">
            <a:avLst/>
          </a:prstGeom>
          <a:noFill/>
        </p:spPr>
        <p:txBody>
          <a:bodyPr wrap="none" rtlCol="0">
            <a:spAutoFit/>
          </a:bodyPr>
          <a:lstStyle/>
          <a:p>
            <a:r>
              <a:rPr lang="en-US" altLang="zh-CN" sz="2800" dirty="0" smtClean="0">
                <a:solidFill>
                  <a:srgbClr val="FF0000"/>
                </a:solidFill>
                <a:latin typeface="+mj-ea"/>
                <a:ea typeface="+mj-ea"/>
              </a:rPr>
              <a:t>C’</a:t>
            </a:r>
            <a:endParaRPr lang="zh-CN" altLang="en-US" sz="2800" dirty="0">
              <a:solidFill>
                <a:srgbClr val="FF0000"/>
              </a:solidFill>
              <a:latin typeface="+mj-ea"/>
              <a:ea typeface="+mj-ea"/>
            </a:endParaRPr>
          </a:p>
        </p:txBody>
      </p:sp>
      <p:grpSp>
        <p:nvGrpSpPr>
          <p:cNvPr id="49" name="组合 48"/>
          <p:cNvGrpSpPr/>
          <p:nvPr/>
        </p:nvGrpSpPr>
        <p:grpSpPr>
          <a:xfrm>
            <a:off x="5143504" y="3071810"/>
            <a:ext cx="2214578" cy="1071570"/>
            <a:chOff x="5143504" y="3071810"/>
            <a:chExt cx="2214578" cy="1071570"/>
          </a:xfrm>
        </p:grpSpPr>
        <p:cxnSp>
          <p:nvCxnSpPr>
            <p:cNvPr id="42" name="直接连接符 41"/>
            <p:cNvCxnSpPr/>
            <p:nvPr/>
          </p:nvCxnSpPr>
          <p:spPr>
            <a:xfrm rot="10800000">
              <a:off x="5715008" y="3071810"/>
              <a:ext cx="164307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5400000" flipH="1" flipV="1">
              <a:off x="4893471" y="3321843"/>
              <a:ext cx="1071570" cy="57150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5400000" flipH="1" flipV="1">
              <a:off x="6536545" y="3321843"/>
              <a:ext cx="1071570" cy="57150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10800000">
              <a:off x="5143504" y="4143380"/>
              <a:ext cx="164307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0" name="TextBox 49"/>
          <p:cNvSpPr txBox="1"/>
          <p:nvPr/>
        </p:nvSpPr>
        <p:spPr>
          <a:xfrm>
            <a:off x="6072198" y="3357562"/>
            <a:ext cx="726481" cy="523220"/>
          </a:xfrm>
          <a:prstGeom prst="rect">
            <a:avLst/>
          </a:prstGeom>
          <a:noFill/>
        </p:spPr>
        <p:txBody>
          <a:bodyPr wrap="none" rtlCol="0">
            <a:spAutoFit/>
          </a:bodyPr>
          <a:lstStyle/>
          <a:p>
            <a:r>
              <a:rPr lang="en-US" altLang="zh-CN" sz="2800" dirty="0" smtClean="0">
                <a:solidFill>
                  <a:srgbClr val="FF0000"/>
                </a:solidFill>
                <a:latin typeface="+mj-ea"/>
                <a:ea typeface="+mj-ea"/>
              </a:rPr>
              <a:t>D’</a:t>
            </a:r>
            <a:endParaRPr lang="zh-CN" altLang="en-US" sz="2800" dirty="0">
              <a:solidFill>
                <a:srgbClr val="FF0000"/>
              </a:solidFill>
              <a:latin typeface="+mj-ea"/>
              <a:ea typeface="+mj-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2" grpId="0"/>
      <p:bldP spid="41" grpId="0"/>
      <p:bldP spid="5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8"/>
          <p:cNvSpPr>
            <a:spLocks noChangeArrowheads="1"/>
          </p:cNvSpPr>
          <p:nvPr/>
        </p:nvSpPr>
        <p:spPr bwMode="auto">
          <a:xfrm>
            <a:off x="377180" y="915399"/>
            <a:ext cx="3480440" cy="584775"/>
          </a:xfrm>
          <a:prstGeom prst="rect">
            <a:avLst/>
          </a:prstGeom>
          <a:noFill/>
          <a:ln w="9525" algn="ctr">
            <a:noFill/>
            <a:miter lim="800000"/>
            <a:headEnd/>
            <a:tailEnd/>
          </a:ln>
        </p:spPr>
        <p:txBody>
          <a:bodyPr wrap="none">
            <a:spAutoFit/>
          </a:bodyPr>
          <a:lstStyle/>
          <a:p>
            <a:r>
              <a:rPr lang="zh-CN" altLang="zh-CN" sz="3200" dirty="0" smtClean="0">
                <a:solidFill>
                  <a:schemeClr val="tx1"/>
                </a:solidFill>
              </a:rPr>
              <a:t>三、看图回答问题</a:t>
            </a:r>
            <a:endParaRPr lang="zh-CN" altLang="en-US" sz="3200" dirty="0">
              <a:solidFill>
                <a:schemeClr val="tx1"/>
              </a:solidFill>
              <a:latin typeface="+mj-ea"/>
              <a:ea typeface="+mj-ea"/>
            </a:endParaRPr>
          </a:p>
        </p:txBody>
      </p:sp>
      <p:grpSp>
        <p:nvGrpSpPr>
          <p:cNvPr id="23" name="组合 22"/>
          <p:cNvGrpSpPr/>
          <p:nvPr/>
        </p:nvGrpSpPr>
        <p:grpSpPr>
          <a:xfrm>
            <a:off x="500034" y="1643050"/>
            <a:ext cx="4000528" cy="3659363"/>
            <a:chOff x="1928794" y="1500174"/>
            <a:chExt cx="4000528" cy="3659363"/>
          </a:xfrm>
        </p:grpSpPr>
        <p:pic>
          <p:nvPicPr>
            <p:cNvPr id="9" name="ty84.jpg" descr="id:2147507703;FounderCES"/>
            <p:cNvPicPr/>
            <p:nvPr/>
          </p:nvPicPr>
          <p:blipFill>
            <a:blip r:embed="rId2" cstate="print">
              <a:clrChange>
                <a:clrFrom>
                  <a:srgbClr val="FFFFFF"/>
                </a:clrFrom>
                <a:clrTo>
                  <a:srgbClr val="FFFFFF">
                    <a:alpha val="0"/>
                  </a:srgbClr>
                </a:clrTo>
              </a:clrChange>
            </a:blip>
            <a:stretch>
              <a:fillRect/>
            </a:stretch>
          </p:blipFill>
          <p:spPr>
            <a:xfrm>
              <a:off x="1928794" y="1500174"/>
              <a:ext cx="4000528" cy="3659363"/>
            </a:xfrm>
            <a:prstGeom prst="rect">
              <a:avLst/>
            </a:prstGeom>
          </p:spPr>
        </p:pic>
        <p:sp>
          <p:nvSpPr>
            <p:cNvPr id="11" name="TextBox 10"/>
            <p:cNvSpPr txBox="1"/>
            <p:nvPr/>
          </p:nvSpPr>
          <p:spPr>
            <a:xfrm>
              <a:off x="3428992" y="2214554"/>
              <a:ext cx="434734" cy="584775"/>
            </a:xfrm>
            <a:prstGeom prst="rect">
              <a:avLst/>
            </a:prstGeom>
            <a:noFill/>
          </p:spPr>
          <p:txBody>
            <a:bodyPr wrap="none" rtlCol="0">
              <a:spAutoFit/>
            </a:bodyPr>
            <a:lstStyle/>
            <a:p>
              <a:r>
                <a:rPr lang="en-US" altLang="zh-CN" sz="3200" b="0" i="1" dirty="0" smtClean="0">
                  <a:solidFill>
                    <a:schemeClr val="tx1"/>
                  </a:solidFill>
                  <a:latin typeface="Times New Roman" pitchFamily="18" charset="0"/>
                  <a:ea typeface="+mj-ea"/>
                  <a:cs typeface="Times New Roman" pitchFamily="18" charset="0"/>
                </a:rPr>
                <a:t>A</a:t>
              </a:r>
              <a:endParaRPr lang="zh-CN" altLang="en-US" sz="3200" b="0" i="1" dirty="0">
                <a:solidFill>
                  <a:schemeClr val="tx1"/>
                </a:solidFill>
                <a:latin typeface="Times New Roman" pitchFamily="18" charset="0"/>
                <a:ea typeface="+mj-ea"/>
                <a:cs typeface="Times New Roman" pitchFamily="18" charset="0"/>
              </a:endParaRPr>
            </a:p>
          </p:txBody>
        </p:sp>
        <p:sp>
          <p:nvSpPr>
            <p:cNvPr id="12" name="TextBox 11"/>
            <p:cNvSpPr txBox="1"/>
            <p:nvPr/>
          </p:nvSpPr>
          <p:spPr>
            <a:xfrm>
              <a:off x="4351580" y="2987101"/>
              <a:ext cx="434734" cy="584775"/>
            </a:xfrm>
            <a:prstGeom prst="rect">
              <a:avLst/>
            </a:prstGeom>
            <a:noFill/>
          </p:spPr>
          <p:txBody>
            <a:bodyPr wrap="none" rtlCol="0">
              <a:spAutoFit/>
            </a:bodyPr>
            <a:lstStyle/>
            <a:p>
              <a:r>
                <a:rPr lang="en-US" altLang="zh-CN" sz="3200" b="0" i="1" dirty="0" smtClean="0">
                  <a:solidFill>
                    <a:schemeClr val="tx1"/>
                  </a:solidFill>
                  <a:latin typeface="Times New Roman" pitchFamily="18" charset="0"/>
                  <a:ea typeface="+mj-ea"/>
                  <a:cs typeface="Times New Roman" pitchFamily="18" charset="0"/>
                </a:rPr>
                <a:t>B</a:t>
              </a:r>
              <a:endParaRPr lang="zh-CN" altLang="en-US" sz="3200" b="0" i="1" dirty="0">
                <a:solidFill>
                  <a:schemeClr val="tx1"/>
                </a:solidFill>
                <a:latin typeface="Times New Roman" pitchFamily="18" charset="0"/>
                <a:ea typeface="+mj-ea"/>
                <a:cs typeface="Times New Roman" pitchFamily="18" charset="0"/>
              </a:endParaRPr>
            </a:p>
          </p:txBody>
        </p:sp>
        <p:sp>
          <p:nvSpPr>
            <p:cNvPr id="13" name="TextBox 12"/>
            <p:cNvSpPr txBox="1"/>
            <p:nvPr/>
          </p:nvSpPr>
          <p:spPr>
            <a:xfrm>
              <a:off x="3428992" y="3643314"/>
              <a:ext cx="458780" cy="584775"/>
            </a:xfrm>
            <a:prstGeom prst="rect">
              <a:avLst/>
            </a:prstGeom>
            <a:noFill/>
          </p:spPr>
          <p:txBody>
            <a:bodyPr wrap="none" rtlCol="0">
              <a:spAutoFit/>
            </a:bodyPr>
            <a:lstStyle/>
            <a:p>
              <a:r>
                <a:rPr lang="en-US" altLang="zh-CN" sz="3200" b="0" i="1" dirty="0" smtClean="0">
                  <a:solidFill>
                    <a:schemeClr val="tx1"/>
                  </a:solidFill>
                  <a:latin typeface="Times New Roman" pitchFamily="18" charset="0"/>
                  <a:ea typeface="+mj-ea"/>
                  <a:cs typeface="Times New Roman" pitchFamily="18" charset="0"/>
                </a:rPr>
                <a:t>C</a:t>
              </a:r>
              <a:endParaRPr lang="zh-CN" altLang="en-US" sz="3200" b="0" i="1" dirty="0">
                <a:solidFill>
                  <a:schemeClr val="tx1"/>
                </a:solidFill>
                <a:latin typeface="Times New Roman" pitchFamily="18" charset="0"/>
                <a:ea typeface="+mj-ea"/>
                <a:cs typeface="Times New Roman" pitchFamily="18" charset="0"/>
              </a:endParaRPr>
            </a:p>
          </p:txBody>
        </p:sp>
        <p:sp>
          <p:nvSpPr>
            <p:cNvPr id="14" name="TextBox 13"/>
            <p:cNvSpPr txBox="1"/>
            <p:nvPr/>
          </p:nvSpPr>
          <p:spPr>
            <a:xfrm>
              <a:off x="2643174" y="2928934"/>
              <a:ext cx="481222" cy="584775"/>
            </a:xfrm>
            <a:prstGeom prst="rect">
              <a:avLst/>
            </a:prstGeom>
            <a:noFill/>
          </p:spPr>
          <p:txBody>
            <a:bodyPr wrap="none" rtlCol="0">
              <a:spAutoFit/>
            </a:bodyPr>
            <a:lstStyle/>
            <a:p>
              <a:r>
                <a:rPr lang="en-US" altLang="zh-CN" sz="3200" b="0" i="1" dirty="0" smtClean="0">
                  <a:solidFill>
                    <a:schemeClr val="tx1"/>
                  </a:solidFill>
                  <a:latin typeface="Times New Roman" pitchFamily="18" charset="0"/>
                  <a:ea typeface="+mj-ea"/>
                  <a:cs typeface="Times New Roman" pitchFamily="18" charset="0"/>
                </a:rPr>
                <a:t>D</a:t>
              </a:r>
              <a:endParaRPr lang="zh-CN" altLang="en-US" sz="3200" b="0" i="1" dirty="0">
                <a:solidFill>
                  <a:schemeClr val="tx1"/>
                </a:solidFill>
                <a:latin typeface="Times New Roman" pitchFamily="18" charset="0"/>
                <a:ea typeface="+mj-ea"/>
                <a:cs typeface="Times New Roman" pitchFamily="18" charset="0"/>
              </a:endParaRPr>
            </a:p>
          </p:txBody>
        </p:sp>
        <p:sp>
          <p:nvSpPr>
            <p:cNvPr id="19" name="TextBox 18"/>
            <p:cNvSpPr txBox="1"/>
            <p:nvPr/>
          </p:nvSpPr>
          <p:spPr>
            <a:xfrm>
              <a:off x="2857488" y="2344159"/>
              <a:ext cx="434734" cy="584775"/>
            </a:xfrm>
            <a:prstGeom prst="rect">
              <a:avLst/>
            </a:prstGeom>
            <a:noFill/>
          </p:spPr>
          <p:txBody>
            <a:bodyPr wrap="none" rtlCol="0">
              <a:spAutoFit/>
            </a:bodyPr>
            <a:lstStyle/>
            <a:p>
              <a:r>
                <a:rPr lang="en-US" altLang="zh-CN" sz="3200" b="0" i="1" dirty="0" smtClean="0">
                  <a:solidFill>
                    <a:schemeClr val="tx1"/>
                  </a:solidFill>
                  <a:latin typeface="Times New Roman" pitchFamily="18" charset="0"/>
                  <a:ea typeface="+mj-ea"/>
                  <a:cs typeface="Times New Roman" pitchFamily="18" charset="0"/>
                </a:rPr>
                <a:t>E</a:t>
              </a:r>
              <a:endParaRPr lang="zh-CN" altLang="en-US" sz="3200" b="0" i="1" dirty="0">
                <a:solidFill>
                  <a:schemeClr val="tx1"/>
                </a:solidFill>
                <a:latin typeface="Times New Roman" pitchFamily="18" charset="0"/>
                <a:ea typeface="+mj-ea"/>
                <a:cs typeface="Times New Roman" pitchFamily="18" charset="0"/>
              </a:endParaRPr>
            </a:p>
          </p:txBody>
        </p:sp>
        <p:sp>
          <p:nvSpPr>
            <p:cNvPr id="20" name="TextBox 19"/>
            <p:cNvSpPr txBox="1"/>
            <p:nvPr/>
          </p:nvSpPr>
          <p:spPr>
            <a:xfrm>
              <a:off x="4000496" y="2357430"/>
              <a:ext cx="434734" cy="584775"/>
            </a:xfrm>
            <a:prstGeom prst="rect">
              <a:avLst/>
            </a:prstGeom>
            <a:noFill/>
          </p:spPr>
          <p:txBody>
            <a:bodyPr wrap="none" rtlCol="0">
              <a:spAutoFit/>
            </a:bodyPr>
            <a:lstStyle/>
            <a:p>
              <a:r>
                <a:rPr lang="en-US" altLang="zh-CN" sz="3200" b="0" i="1" dirty="0" smtClean="0">
                  <a:solidFill>
                    <a:schemeClr val="tx1"/>
                  </a:solidFill>
                  <a:latin typeface="Times New Roman" pitchFamily="18" charset="0"/>
                  <a:ea typeface="+mj-ea"/>
                  <a:cs typeface="Times New Roman" pitchFamily="18" charset="0"/>
                </a:rPr>
                <a:t>F</a:t>
              </a:r>
              <a:endParaRPr lang="zh-CN" altLang="en-US" sz="3200" b="0" i="1" dirty="0">
                <a:solidFill>
                  <a:schemeClr val="tx1"/>
                </a:solidFill>
                <a:latin typeface="Times New Roman" pitchFamily="18" charset="0"/>
                <a:ea typeface="+mj-ea"/>
                <a:cs typeface="Times New Roman" pitchFamily="18" charset="0"/>
              </a:endParaRPr>
            </a:p>
          </p:txBody>
        </p:sp>
        <p:sp>
          <p:nvSpPr>
            <p:cNvPr id="21" name="TextBox 20"/>
            <p:cNvSpPr txBox="1"/>
            <p:nvPr/>
          </p:nvSpPr>
          <p:spPr>
            <a:xfrm>
              <a:off x="4071934" y="3571876"/>
              <a:ext cx="481222" cy="584775"/>
            </a:xfrm>
            <a:prstGeom prst="rect">
              <a:avLst/>
            </a:prstGeom>
            <a:noFill/>
          </p:spPr>
          <p:txBody>
            <a:bodyPr wrap="none" rtlCol="0">
              <a:spAutoFit/>
            </a:bodyPr>
            <a:lstStyle/>
            <a:p>
              <a:r>
                <a:rPr lang="en-US" altLang="zh-CN" sz="3200" b="0" i="1" dirty="0" smtClean="0">
                  <a:solidFill>
                    <a:schemeClr val="tx1"/>
                  </a:solidFill>
                  <a:latin typeface="Times New Roman" pitchFamily="18" charset="0"/>
                  <a:ea typeface="+mj-ea"/>
                  <a:cs typeface="Times New Roman" pitchFamily="18" charset="0"/>
                </a:rPr>
                <a:t>G</a:t>
              </a:r>
              <a:endParaRPr lang="zh-CN" altLang="en-US" sz="3200" b="0" i="1" dirty="0">
                <a:solidFill>
                  <a:schemeClr val="tx1"/>
                </a:solidFill>
                <a:latin typeface="Times New Roman" pitchFamily="18" charset="0"/>
                <a:ea typeface="+mj-ea"/>
                <a:cs typeface="Times New Roman" pitchFamily="18" charset="0"/>
              </a:endParaRPr>
            </a:p>
          </p:txBody>
        </p:sp>
        <p:sp>
          <p:nvSpPr>
            <p:cNvPr id="22" name="TextBox 21"/>
            <p:cNvSpPr txBox="1"/>
            <p:nvPr/>
          </p:nvSpPr>
          <p:spPr>
            <a:xfrm>
              <a:off x="2786050" y="3643314"/>
              <a:ext cx="481222" cy="584775"/>
            </a:xfrm>
            <a:prstGeom prst="rect">
              <a:avLst/>
            </a:prstGeom>
            <a:noFill/>
          </p:spPr>
          <p:txBody>
            <a:bodyPr wrap="none" rtlCol="0">
              <a:spAutoFit/>
            </a:bodyPr>
            <a:lstStyle/>
            <a:p>
              <a:r>
                <a:rPr lang="en-US" altLang="zh-CN" sz="3200" b="0" i="1" dirty="0" smtClean="0">
                  <a:solidFill>
                    <a:schemeClr val="tx1"/>
                  </a:solidFill>
                  <a:latin typeface="Times New Roman" pitchFamily="18" charset="0"/>
                  <a:ea typeface="+mj-ea"/>
                  <a:cs typeface="Times New Roman" pitchFamily="18" charset="0"/>
                </a:rPr>
                <a:t>H</a:t>
              </a:r>
              <a:endParaRPr lang="zh-CN" altLang="en-US" sz="3200" b="0" i="1" dirty="0">
                <a:solidFill>
                  <a:schemeClr val="tx1"/>
                </a:solidFill>
                <a:latin typeface="Times New Roman" pitchFamily="18" charset="0"/>
                <a:ea typeface="+mj-ea"/>
                <a:cs typeface="Times New Roman" pitchFamily="18" charset="0"/>
              </a:endParaRPr>
            </a:p>
          </p:txBody>
        </p:sp>
      </p:grpSp>
      <p:sp>
        <p:nvSpPr>
          <p:cNvPr id="24" name="矩形 23"/>
          <p:cNvSpPr/>
          <p:nvPr/>
        </p:nvSpPr>
        <p:spPr>
          <a:xfrm>
            <a:off x="4429124" y="1857364"/>
            <a:ext cx="4572000" cy="2976649"/>
          </a:xfrm>
          <a:prstGeom prst="rect">
            <a:avLst/>
          </a:prstGeom>
        </p:spPr>
        <p:txBody>
          <a:bodyPr>
            <a:spAutoFit/>
          </a:bodyPr>
          <a:lstStyle/>
          <a:p>
            <a:pPr>
              <a:lnSpc>
                <a:spcPct val="150000"/>
              </a:lnSpc>
            </a:pPr>
            <a:r>
              <a:rPr lang="en-US" altLang="zh-CN" sz="3200" dirty="0" smtClean="0">
                <a:solidFill>
                  <a:schemeClr val="tx1"/>
                </a:solidFill>
                <a:latin typeface="华文楷体" pitchFamily="2" charset="-122"/>
                <a:ea typeface="华文楷体" pitchFamily="2" charset="-122"/>
              </a:rPr>
              <a:t>1</a:t>
            </a:r>
            <a:r>
              <a:rPr lang="en-US" altLang="zh-CN" sz="3200" i="1"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图形</a:t>
            </a:r>
            <a:r>
              <a:rPr lang="en-US" altLang="zh-CN" sz="3200" i="1" dirty="0" smtClean="0">
                <a:solidFill>
                  <a:schemeClr val="tx1"/>
                </a:solidFill>
                <a:latin typeface="华文楷体" pitchFamily="2" charset="-122"/>
                <a:ea typeface="华文楷体" pitchFamily="2" charset="-122"/>
              </a:rPr>
              <a:t>B</a:t>
            </a:r>
            <a:r>
              <a:rPr lang="zh-CN" altLang="zh-CN" sz="3200" dirty="0" smtClean="0">
                <a:solidFill>
                  <a:schemeClr val="tx1"/>
                </a:solidFill>
                <a:latin typeface="华文楷体" pitchFamily="2" charset="-122"/>
                <a:ea typeface="华文楷体" pitchFamily="2" charset="-122"/>
              </a:rPr>
              <a:t>是由图形</a:t>
            </a:r>
            <a:r>
              <a:rPr lang="en-US" altLang="zh-CN" sz="3200" i="1" dirty="0" smtClean="0">
                <a:solidFill>
                  <a:schemeClr val="tx1"/>
                </a:solidFill>
                <a:latin typeface="华文楷体" pitchFamily="2" charset="-122"/>
                <a:ea typeface="华文楷体" pitchFamily="2" charset="-122"/>
              </a:rPr>
              <a:t>A</a:t>
            </a:r>
            <a:r>
              <a:rPr lang="zh-CN" altLang="zh-CN" sz="3200" dirty="0" smtClean="0">
                <a:solidFill>
                  <a:schemeClr val="tx1"/>
                </a:solidFill>
                <a:latin typeface="华文楷体" pitchFamily="2" charset="-122"/>
                <a:ea typeface="华文楷体" pitchFamily="2" charset="-122"/>
              </a:rPr>
              <a:t>绕</a:t>
            </a:r>
            <a:endParaRPr lang="en-US" altLang="zh-CN" sz="3200" dirty="0" smtClean="0">
              <a:solidFill>
                <a:schemeClr val="tx1"/>
              </a:solidFill>
              <a:latin typeface="华文楷体" pitchFamily="2" charset="-122"/>
              <a:ea typeface="华文楷体" pitchFamily="2" charset="-122"/>
            </a:endParaRPr>
          </a:p>
          <a:p>
            <a:pPr>
              <a:lnSpc>
                <a:spcPct val="150000"/>
              </a:lnSpc>
            </a:pPr>
            <a:r>
              <a:rPr lang="en-US" altLang="zh-CN" sz="3200" dirty="0" smtClean="0">
                <a:solidFill>
                  <a:schemeClr val="tx1"/>
                </a:solidFill>
                <a:latin typeface="华文楷体" pitchFamily="2" charset="-122"/>
                <a:ea typeface="华文楷体" pitchFamily="2" charset="-122"/>
              </a:rPr>
              <a:t>   (</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点顺时针旋转</a:t>
            </a:r>
            <a:endParaRPr lang="en-US" altLang="zh-CN" sz="3200" dirty="0" smtClean="0">
              <a:solidFill>
                <a:schemeClr val="tx1"/>
              </a:solidFill>
              <a:latin typeface="华文楷体" pitchFamily="2" charset="-122"/>
              <a:ea typeface="华文楷体" pitchFamily="2" charset="-122"/>
            </a:endParaRPr>
          </a:p>
          <a:p>
            <a:pPr>
              <a:lnSpc>
                <a:spcPct val="150000"/>
              </a:lnSpc>
            </a:pPr>
            <a:r>
              <a:rPr lang="en-US" altLang="zh-CN" sz="3200" dirty="0" smtClean="0">
                <a:solidFill>
                  <a:schemeClr val="tx1"/>
                </a:solidFill>
                <a:latin typeface="华文楷体" pitchFamily="2" charset="-122"/>
                <a:ea typeface="华文楷体" pitchFamily="2" charset="-122"/>
              </a:rPr>
              <a:t>   (</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又向</a:t>
            </a:r>
            <a:r>
              <a:rPr lang="en-US" altLang="zh-CN" sz="3200" dirty="0" smtClean="0">
                <a:solidFill>
                  <a:schemeClr val="tx1"/>
                </a:solidFill>
                <a:latin typeface="华文楷体" pitchFamily="2" charset="-122"/>
                <a:ea typeface="华文楷体" pitchFamily="2" charset="-122"/>
              </a:rPr>
              <a:t>(</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平移</a:t>
            </a:r>
            <a:endParaRPr lang="en-US" altLang="zh-CN" sz="3200" dirty="0" smtClean="0">
              <a:solidFill>
                <a:schemeClr val="tx1"/>
              </a:solidFill>
              <a:latin typeface="华文楷体" pitchFamily="2" charset="-122"/>
              <a:ea typeface="华文楷体" pitchFamily="2" charset="-122"/>
            </a:endParaRPr>
          </a:p>
          <a:p>
            <a:pPr>
              <a:lnSpc>
                <a:spcPct val="150000"/>
              </a:lnSpc>
            </a:pPr>
            <a:r>
              <a:rPr lang="en-US" altLang="zh-CN" sz="3200" dirty="0" smtClean="0">
                <a:solidFill>
                  <a:schemeClr val="tx1"/>
                </a:solidFill>
                <a:latin typeface="华文楷体" pitchFamily="2" charset="-122"/>
                <a:ea typeface="华文楷体" pitchFamily="2" charset="-122"/>
              </a:rPr>
              <a:t>   (</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格得到的。</a:t>
            </a:r>
            <a:endParaRPr lang="zh-CN" altLang="zh-CN" sz="3200" dirty="0">
              <a:solidFill>
                <a:schemeClr val="tx1"/>
              </a:solidFill>
              <a:latin typeface="华文楷体" pitchFamily="2" charset="-122"/>
              <a:ea typeface="华文楷体" pitchFamily="2" charset="-122"/>
            </a:endParaRPr>
          </a:p>
        </p:txBody>
      </p:sp>
      <p:sp>
        <p:nvSpPr>
          <p:cNvPr id="25" name="TextBox 24"/>
          <p:cNvSpPr txBox="1"/>
          <p:nvPr/>
        </p:nvSpPr>
        <p:spPr>
          <a:xfrm>
            <a:off x="5143504" y="2786058"/>
            <a:ext cx="415498" cy="584775"/>
          </a:xfrm>
          <a:prstGeom prst="rect">
            <a:avLst/>
          </a:prstGeom>
          <a:noFill/>
        </p:spPr>
        <p:txBody>
          <a:bodyPr wrap="none" rtlCol="0">
            <a:spAutoFit/>
          </a:bodyPr>
          <a:lstStyle/>
          <a:p>
            <a:r>
              <a:rPr lang="en-US" altLang="zh-CN" sz="3200" b="0" i="1" dirty="0" smtClean="0">
                <a:solidFill>
                  <a:srgbClr val="C00000"/>
                </a:solidFill>
                <a:latin typeface="华文楷体" pitchFamily="2" charset="-122"/>
                <a:ea typeface="华文楷体" pitchFamily="2" charset="-122"/>
                <a:cs typeface="Times New Roman" pitchFamily="18" charset="0"/>
              </a:rPr>
              <a:t>F</a:t>
            </a:r>
            <a:endParaRPr lang="zh-CN" altLang="en-US" sz="3200" b="0" i="1" dirty="0">
              <a:solidFill>
                <a:srgbClr val="C00000"/>
              </a:solidFill>
              <a:latin typeface="华文楷体" pitchFamily="2" charset="-122"/>
              <a:ea typeface="华文楷体" pitchFamily="2" charset="-122"/>
              <a:cs typeface="Times New Roman" pitchFamily="18" charset="0"/>
            </a:endParaRPr>
          </a:p>
        </p:txBody>
      </p:sp>
      <p:sp>
        <p:nvSpPr>
          <p:cNvPr id="26" name="TextBox 25"/>
          <p:cNvSpPr txBox="1"/>
          <p:nvPr/>
        </p:nvSpPr>
        <p:spPr>
          <a:xfrm>
            <a:off x="5000628" y="3558605"/>
            <a:ext cx="979755" cy="584775"/>
          </a:xfrm>
          <a:prstGeom prst="rect">
            <a:avLst/>
          </a:prstGeom>
          <a:noFill/>
        </p:spPr>
        <p:txBody>
          <a:bodyPr wrap="none" rtlCol="0">
            <a:spAutoFit/>
          </a:bodyPr>
          <a:lstStyle/>
          <a:p>
            <a:r>
              <a:rPr lang="en-US" altLang="zh-CN" sz="3200" dirty="0" smtClean="0">
                <a:solidFill>
                  <a:srgbClr val="C00000"/>
                </a:solidFill>
                <a:latin typeface="华文楷体" pitchFamily="2" charset="-122"/>
                <a:ea typeface="华文楷体" pitchFamily="2" charset="-122"/>
                <a:cs typeface="Times New Roman" pitchFamily="18" charset="0"/>
              </a:rPr>
              <a:t>90°</a:t>
            </a:r>
            <a:endParaRPr lang="zh-CN" altLang="en-US" sz="3200" dirty="0">
              <a:solidFill>
                <a:srgbClr val="C00000"/>
              </a:solidFill>
              <a:latin typeface="华文楷体" pitchFamily="2" charset="-122"/>
              <a:ea typeface="华文楷体" pitchFamily="2" charset="-122"/>
              <a:cs typeface="Times New Roman" pitchFamily="18" charset="0"/>
            </a:endParaRPr>
          </a:p>
        </p:txBody>
      </p:sp>
      <p:sp>
        <p:nvSpPr>
          <p:cNvPr id="27" name="TextBox 26"/>
          <p:cNvSpPr txBox="1"/>
          <p:nvPr/>
        </p:nvSpPr>
        <p:spPr>
          <a:xfrm>
            <a:off x="7000892" y="3500438"/>
            <a:ext cx="595035" cy="584775"/>
          </a:xfrm>
          <a:prstGeom prst="rect">
            <a:avLst/>
          </a:prstGeom>
          <a:noFill/>
        </p:spPr>
        <p:txBody>
          <a:bodyPr wrap="none" rtlCol="0">
            <a:spAutoFit/>
          </a:bodyPr>
          <a:lstStyle/>
          <a:p>
            <a:r>
              <a:rPr lang="zh-CN" altLang="en-US" sz="3200" dirty="0" smtClean="0">
                <a:solidFill>
                  <a:srgbClr val="C00000"/>
                </a:solidFill>
                <a:latin typeface="华文楷体" pitchFamily="2" charset="-122"/>
                <a:ea typeface="华文楷体" pitchFamily="2" charset="-122"/>
                <a:cs typeface="Times New Roman" pitchFamily="18" charset="0"/>
              </a:rPr>
              <a:t>下</a:t>
            </a:r>
            <a:endParaRPr lang="zh-CN" altLang="en-US" sz="3200" dirty="0">
              <a:solidFill>
                <a:srgbClr val="C00000"/>
              </a:solidFill>
              <a:latin typeface="华文楷体" pitchFamily="2" charset="-122"/>
              <a:ea typeface="华文楷体" pitchFamily="2" charset="-122"/>
              <a:cs typeface="Times New Roman" pitchFamily="18" charset="0"/>
            </a:endParaRPr>
          </a:p>
        </p:txBody>
      </p:sp>
      <p:sp>
        <p:nvSpPr>
          <p:cNvPr id="28" name="TextBox 27"/>
          <p:cNvSpPr txBox="1"/>
          <p:nvPr/>
        </p:nvSpPr>
        <p:spPr>
          <a:xfrm>
            <a:off x="5195106" y="4286256"/>
            <a:ext cx="377026" cy="584775"/>
          </a:xfrm>
          <a:prstGeom prst="rect">
            <a:avLst/>
          </a:prstGeom>
          <a:noFill/>
        </p:spPr>
        <p:txBody>
          <a:bodyPr wrap="none" rtlCol="0">
            <a:spAutoFit/>
          </a:bodyPr>
          <a:lstStyle/>
          <a:p>
            <a:r>
              <a:rPr lang="en-US" altLang="zh-CN" sz="3200" dirty="0" smtClean="0">
                <a:solidFill>
                  <a:srgbClr val="C00000"/>
                </a:solidFill>
                <a:latin typeface="华文楷体" pitchFamily="2" charset="-122"/>
                <a:ea typeface="华文楷体" pitchFamily="2" charset="-122"/>
                <a:cs typeface="Times New Roman" pitchFamily="18" charset="0"/>
              </a:rPr>
              <a:t>2</a:t>
            </a:r>
            <a:endParaRPr lang="zh-CN" altLang="en-US" sz="3200" dirty="0">
              <a:solidFill>
                <a:srgbClr val="C00000"/>
              </a:solidFill>
              <a:latin typeface="华文楷体" pitchFamily="2" charset="-122"/>
              <a:ea typeface="华文楷体" pitchFamily="2" charset="-122"/>
              <a:cs typeface="Times New Roman" pitchFamily="18" charset="0"/>
            </a:endParaRPr>
          </a:p>
        </p:txBody>
      </p:sp>
      <p:sp>
        <p:nvSpPr>
          <p:cNvPr id="29" name="矩形 28"/>
          <p:cNvSpPr/>
          <p:nvPr/>
        </p:nvSpPr>
        <p:spPr>
          <a:xfrm>
            <a:off x="4572000" y="1857364"/>
            <a:ext cx="4572000" cy="2976649"/>
          </a:xfrm>
          <a:prstGeom prst="rect">
            <a:avLst/>
          </a:prstGeom>
        </p:spPr>
        <p:txBody>
          <a:bodyPr>
            <a:spAutoFit/>
          </a:bodyPr>
          <a:lstStyle/>
          <a:p>
            <a:pPr>
              <a:lnSpc>
                <a:spcPct val="150000"/>
              </a:lnSpc>
            </a:pPr>
            <a:r>
              <a:rPr lang="en-US" altLang="zh-CN" sz="3200" dirty="0" smtClean="0">
                <a:solidFill>
                  <a:schemeClr val="tx1"/>
                </a:solidFill>
                <a:latin typeface="华文楷体" pitchFamily="2" charset="-122"/>
                <a:ea typeface="华文楷体" pitchFamily="2" charset="-122"/>
              </a:rPr>
              <a:t>2</a:t>
            </a:r>
            <a:r>
              <a:rPr lang="en-US" altLang="zh-CN" sz="3200" i="1"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图形</a:t>
            </a:r>
            <a:r>
              <a:rPr lang="en-US" altLang="zh-CN" sz="3200" i="1" dirty="0" smtClean="0">
                <a:solidFill>
                  <a:schemeClr val="tx1"/>
                </a:solidFill>
                <a:latin typeface="华文楷体" pitchFamily="2" charset="-122"/>
                <a:ea typeface="华文楷体" pitchFamily="2" charset="-122"/>
              </a:rPr>
              <a:t>C</a:t>
            </a:r>
            <a:r>
              <a:rPr lang="zh-CN" altLang="zh-CN" sz="3200" dirty="0" smtClean="0">
                <a:solidFill>
                  <a:schemeClr val="tx1"/>
                </a:solidFill>
                <a:latin typeface="华文楷体" pitchFamily="2" charset="-122"/>
                <a:ea typeface="华文楷体" pitchFamily="2" charset="-122"/>
              </a:rPr>
              <a:t>是由图形</a:t>
            </a:r>
            <a:r>
              <a:rPr lang="en-US" altLang="zh-CN" sz="3200" i="1" dirty="0" smtClean="0">
                <a:solidFill>
                  <a:schemeClr val="tx1"/>
                </a:solidFill>
                <a:latin typeface="华文楷体" pitchFamily="2" charset="-122"/>
                <a:ea typeface="华文楷体" pitchFamily="2" charset="-122"/>
              </a:rPr>
              <a:t>B</a:t>
            </a:r>
            <a:r>
              <a:rPr lang="zh-CN" altLang="zh-CN" sz="3200" dirty="0" smtClean="0">
                <a:solidFill>
                  <a:schemeClr val="tx1"/>
                </a:solidFill>
                <a:latin typeface="华文楷体" pitchFamily="2" charset="-122"/>
                <a:ea typeface="华文楷体" pitchFamily="2" charset="-122"/>
              </a:rPr>
              <a:t>绕</a:t>
            </a:r>
            <a:endParaRPr lang="en-US" altLang="zh-CN" sz="3200" dirty="0" smtClean="0">
              <a:solidFill>
                <a:schemeClr val="tx1"/>
              </a:solidFill>
              <a:latin typeface="华文楷体" pitchFamily="2" charset="-122"/>
              <a:ea typeface="华文楷体" pitchFamily="2" charset="-122"/>
            </a:endParaRPr>
          </a:p>
          <a:p>
            <a:pPr>
              <a:lnSpc>
                <a:spcPct val="150000"/>
              </a:lnSpc>
            </a:pPr>
            <a:r>
              <a:rPr lang="zh-CN" altLang="en-US" sz="3200"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点顺时针旋转</a:t>
            </a:r>
            <a:endParaRPr lang="en-US" altLang="zh-CN" sz="3200" dirty="0" smtClean="0">
              <a:solidFill>
                <a:schemeClr val="tx1"/>
              </a:solidFill>
              <a:latin typeface="华文楷体" pitchFamily="2" charset="-122"/>
              <a:ea typeface="华文楷体" pitchFamily="2" charset="-122"/>
            </a:endParaRPr>
          </a:p>
          <a:p>
            <a:pPr>
              <a:lnSpc>
                <a:spcPct val="150000"/>
              </a:lnSpc>
            </a:pPr>
            <a:r>
              <a:rPr lang="zh-CN" altLang="en-US" sz="3200"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又向</a:t>
            </a:r>
            <a:r>
              <a:rPr lang="en-US" altLang="zh-CN" sz="3200" dirty="0" smtClean="0">
                <a:solidFill>
                  <a:schemeClr val="tx1"/>
                </a:solidFill>
                <a:latin typeface="华文楷体" pitchFamily="2" charset="-122"/>
                <a:ea typeface="华文楷体" pitchFamily="2" charset="-122"/>
              </a:rPr>
              <a:t>(</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平移</a:t>
            </a:r>
            <a:endParaRPr lang="en-US" altLang="zh-CN" sz="3200" dirty="0" smtClean="0">
              <a:solidFill>
                <a:schemeClr val="tx1"/>
              </a:solidFill>
              <a:latin typeface="华文楷体" pitchFamily="2" charset="-122"/>
              <a:ea typeface="华文楷体" pitchFamily="2" charset="-122"/>
            </a:endParaRPr>
          </a:p>
          <a:p>
            <a:pPr>
              <a:lnSpc>
                <a:spcPct val="150000"/>
              </a:lnSpc>
            </a:pPr>
            <a:r>
              <a:rPr lang="zh-CN" altLang="en-US" sz="3200"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格得到的。</a:t>
            </a:r>
            <a:endParaRPr lang="zh-CN" altLang="zh-CN" sz="3200" dirty="0">
              <a:solidFill>
                <a:schemeClr val="tx1"/>
              </a:solidFill>
              <a:latin typeface="华文楷体" pitchFamily="2" charset="-122"/>
              <a:ea typeface="华文楷体" pitchFamily="2" charset="-122"/>
            </a:endParaRPr>
          </a:p>
        </p:txBody>
      </p:sp>
      <p:sp>
        <p:nvSpPr>
          <p:cNvPr id="30" name="TextBox 29"/>
          <p:cNvSpPr txBox="1"/>
          <p:nvPr/>
        </p:nvSpPr>
        <p:spPr>
          <a:xfrm>
            <a:off x="5143504" y="2786058"/>
            <a:ext cx="500458" cy="584775"/>
          </a:xfrm>
          <a:prstGeom prst="rect">
            <a:avLst/>
          </a:prstGeom>
          <a:noFill/>
        </p:spPr>
        <p:txBody>
          <a:bodyPr wrap="none" rtlCol="0">
            <a:spAutoFit/>
          </a:bodyPr>
          <a:lstStyle/>
          <a:p>
            <a:r>
              <a:rPr lang="en-US" altLang="zh-CN" sz="3200" b="0" i="1" dirty="0" smtClean="0">
                <a:solidFill>
                  <a:srgbClr val="C00000"/>
                </a:solidFill>
                <a:latin typeface="华文楷体" pitchFamily="2" charset="-122"/>
                <a:ea typeface="华文楷体" pitchFamily="2" charset="-122"/>
                <a:cs typeface="Times New Roman" pitchFamily="18" charset="0"/>
              </a:rPr>
              <a:t>G</a:t>
            </a:r>
            <a:endParaRPr lang="zh-CN" altLang="en-US" sz="3200" b="0" i="1" dirty="0">
              <a:solidFill>
                <a:srgbClr val="C00000"/>
              </a:solidFill>
              <a:latin typeface="华文楷体" pitchFamily="2" charset="-122"/>
              <a:ea typeface="华文楷体" pitchFamily="2" charset="-122"/>
              <a:cs typeface="Times New Roman" pitchFamily="18" charset="0"/>
            </a:endParaRPr>
          </a:p>
        </p:txBody>
      </p:sp>
      <p:sp>
        <p:nvSpPr>
          <p:cNvPr id="31" name="TextBox 30"/>
          <p:cNvSpPr txBox="1"/>
          <p:nvPr/>
        </p:nvSpPr>
        <p:spPr>
          <a:xfrm>
            <a:off x="5000628" y="3558605"/>
            <a:ext cx="979755" cy="584775"/>
          </a:xfrm>
          <a:prstGeom prst="rect">
            <a:avLst/>
          </a:prstGeom>
          <a:noFill/>
        </p:spPr>
        <p:txBody>
          <a:bodyPr wrap="none" rtlCol="0">
            <a:spAutoFit/>
          </a:bodyPr>
          <a:lstStyle/>
          <a:p>
            <a:r>
              <a:rPr lang="en-US" altLang="zh-CN" sz="3200" dirty="0" smtClean="0">
                <a:solidFill>
                  <a:srgbClr val="C00000"/>
                </a:solidFill>
                <a:latin typeface="华文楷体" pitchFamily="2" charset="-122"/>
                <a:ea typeface="华文楷体" pitchFamily="2" charset="-122"/>
                <a:cs typeface="Times New Roman" pitchFamily="18" charset="0"/>
              </a:rPr>
              <a:t>90°</a:t>
            </a:r>
            <a:endParaRPr lang="zh-CN" altLang="en-US" sz="3200" dirty="0">
              <a:solidFill>
                <a:srgbClr val="C00000"/>
              </a:solidFill>
              <a:latin typeface="华文楷体" pitchFamily="2" charset="-122"/>
              <a:ea typeface="华文楷体" pitchFamily="2" charset="-122"/>
              <a:cs typeface="Times New Roman" pitchFamily="18" charset="0"/>
            </a:endParaRPr>
          </a:p>
        </p:txBody>
      </p:sp>
      <p:sp>
        <p:nvSpPr>
          <p:cNvPr id="32" name="TextBox 31"/>
          <p:cNvSpPr txBox="1"/>
          <p:nvPr/>
        </p:nvSpPr>
        <p:spPr>
          <a:xfrm>
            <a:off x="7072330" y="3500438"/>
            <a:ext cx="595035" cy="584775"/>
          </a:xfrm>
          <a:prstGeom prst="rect">
            <a:avLst/>
          </a:prstGeom>
          <a:noFill/>
        </p:spPr>
        <p:txBody>
          <a:bodyPr wrap="none" rtlCol="0">
            <a:spAutoFit/>
          </a:bodyPr>
          <a:lstStyle/>
          <a:p>
            <a:r>
              <a:rPr lang="zh-CN" altLang="en-US" sz="3200" dirty="0" smtClean="0">
                <a:solidFill>
                  <a:srgbClr val="C00000"/>
                </a:solidFill>
                <a:latin typeface="华文楷体" pitchFamily="2" charset="-122"/>
                <a:ea typeface="华文楷体" pitchFamily="2" charset="-122"/>
                <a:cs typeface="Times New Roman" pitchFamily="18" charset="0"/>
              </a:rPr>
              <a:t>左</a:t>
            </a:r>
            <a:endParaRPr lang="zh-CN" altLang="en-US" sz="3200" dirty="0">
              <a:solidFill>
                <a:srgbClr val="C00000"/>
              </a:solidFill>
              <a:latin typeface="华文楷体" pitchFamily="2" charset="-122"/>
              <a:ea typeface="华文楷体" pitchFamily="2" charset="-122"/>
              <a:cs typeface="Times New Roman" pitchFamily="18" charset="0"/>
            </a:endParaRPr>
          </a:p>
        </p:txBody>
      </p:sp>
      <p:sp>
        <p:nvSpPr>
          <p:cNvPr id="33" name="TextBox 32"/>
          <p:cNvSpPr txBox="1"/>
          <p:nvPr/>
        </p:nvSpPr>
        <p:spPr>
          <a:xfrm>
            <a:off x="5195106" y="4272985"/>
            <a:ext cx="377026" cy="584775"/>
          </a:xfrm>
          <a:prstGeom prst="rect">
            <a:avLst/>
          </a:prstGeom>
          <a:noFill/>
        </p:spPr>
        <p:txBody>
          <a:bodyPr wrap="none" rtlCol="0">
            <a:spAutoFit/>
          </a:bodyPr>
          <a:lstStyle/>
          <a:p>
            <a:r>
              <a:rPr lang="en-US" altLang="zh-CN" sz="3200" dirty="0" smtClean="0">
                <a:solidFill>
                  <a:srgbClr val="C00000"/>
                </a:solidFill>
                <a:latin typeface="华文楷体" pitchFamily="2" charset="-122"/>
                <a:ea typeface="华文楷体" pitchFamily="2" charset="-122"/>
                <a:cs typeface="Times New Roman" pitchFamily="18" charset="0"/>
              </a:rPr>
              <a:t>2</a:t>
            </a:r>
            <a:endParaRPr lang="zh-CN" altLang="en-US" sz="3200" dirty="0">
              <a:solidFill>
                <a:srgbClr val="C00000"/>
              </a:solidFill>
              <a:latin typeface="华文楷体" pitchFamily="2" charset="-122"/>
              <a:ea typeface="华文楷体" pitchFamily="2" charset="-122"/>
              <a:cs typeface="Times New Roman" pitchFamily="18" charset="0"/>
            </a:endParaRPr>
          </a:p>
        </p:txBody>
      </p:sp>
      <p:sp>
        <p:nvSpPr>
          <p:cNvPr id="34" name="矩形 33"/>
          <p:cNvSpPr/>
          <p:nvPr/>
        </p:nvSpPr>
        <p:spPr>
          <a:xfrm>
            <a:off x="4429156" y="1857364"/>
            <a:ext cx="4714844" cy="3046988"/>
          </a:xfrm>
          <a:prstGeom prst="rect">
            <a:avLst/>
          </a:prstGeom>
        </p:spPr>
        <p:txBody>
          <a:bodyPr wrap="square">
            <a:spAutoFit/>
          </a:bodyPr>
          <a:lstStyle/>
          <a:p>
            <a:pPr>
              <a:lnSpc>
                <a:spcPct val="150000"/>
              </a:lnSpc>
            </a:pPr>
            <a:r>
              <a:rPr lang="en-US" altLang="zh-CN" sz="3200" dirty="0" smtClean="0">
                <a:solidFill>
                  <a:schemeClr val="tx1"/>
                </a:solidFill>
                <a:latin typeface="华文楷体" pitchFamily="2" charset="-122"/>
                <a:ea typeface="华文楷体" pitchFamily="2" charset="-122"/>
              </a:rPr>
              <a:t>3</a:t>
            </a:r>
            <a:r>
              <a:rPr lang="en-US" altLang="zh-CN" sz="3200" i="1"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图形</a:t>
            </a:r>
            <a:r>
              <a:rPr lang="en-US" altLang="zh-CN" sz="3200" i="1" dirty="0" smtClean="0">
                <a:solidFill>
                  <a:schemeClr val="tx1"/>
                </a:solidFill>
                <a:latin typeface="华文楷体" pitchFamily="2" charset="-122"/>
                <a:ea typeface="华文楷体" pitchFamily="2" charset="-122"/>
              </a:rPr>
              <a:t>D</a:t>
            </a:r>
            <a:r>
              <a:rPr lang="zh-CN" altLang="zh-CN" sz="3200" dirty="0" smtClean="0">
                <a:solidFill>
                  <a:schemeClr val="tx1"/>
                </a:solidFill>
                <a:latin typeface="华文楷体" pitchFamily="2" charset="-122"/>
                <a:ea typeface="华文楷体" pitchFamily="2" charset="-122"/>
              </a:rPr>
              <a:t>是由图形</a:t>
            </a:r>
            <a:r>
              <a:rPr lang="en-US" altLang="zh-CN" sz="3200" dirty="0" smtClean="0">
                <a:solidFill>
                  <a:schemeClr val="tx1"/>
                </a:solidFill>
                <a:latin typeface="华文楷体" pitchFamily="2" charset="-122"/>
                <a:ea typeface="华文楷体" pitchFamily="2" charset="-122"/>
              </a:rPr>
              <a:t>(</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p>
          <a:p>
            <a:pPr>
              <a:lnSpc>
                <a:spcPct val="150000"/>
              </a:lnSpc>
            </a:pPr>
            <a:r>
              <a:rPr lang="zh-CN" altLang="en-US" sz="3200" dirty="0" smtClean="0">
                <a:solidFill>
                  <a:schemeClr val="tx1"/>
                </a:solidFill>
                <a:latin typeface="华文楷体" pitchFamily="2" charset="-122"/>
                <a:ea typeface="华文楷体" pitchFamily="2" charset="-122"/>
              </a:rPr>
              <a:t>   </a:t>
            </a:r>
            <a:r>
              <a:rPr lang="zh-CN" altLang="zh-CN" sz="3200" dirty="0" smtClean="0">
                <a:solidFill>
                  <a:schemeClr val="tx1"/>
                </a:solidFill>
                <a:latin typeface="华文楷体" pitchFamily="2" charset="-122"/>
                <a:ea typeface="华文楷体" pitchFamily="2" charset="-122"/>
              </a:rPr>
              <a:t>绕</a:t>
            </a:r>
            <a:r>
              <a:rPr lang="en-US" altLang="zh-CN" sz="3200" i="1" dirty="0" smtClean="0">
                <a:solidFill>
                  <a:schemeClr val="tx1"/>
                </a:solidFill>
                <a:latin typeface="华文楷体" pitchFamily="2" charset="-122"/>
                <a:ea typeface="华文楷体" pitchFamily="2" charset="-122"/>
              </a:rPr>
              <a:t>E</a:t>
            </a:r>
            <a:r>
              <a:rPr lang="zh-CN" altLang="zh-CN" sz="3200" dirty="0" smtClean="0">
                <a:solidFill>
                  <a:schemeClr val="tx1"/>
                </a:solidFill>
                <a:latin typeface="华文楷体" pitchFamily="2" charset="-122"/>
                <a:ea typeface="华文楷体" pitchFamily="2" charset="-122"/>
              </a:rPr>
              <a:t>点逆时针旋转</a:t>
            </a:r>
            <a:r>
              <a:rPr lang="en-US" altLang="zh-CN" sz="3200" dirty="0" smtClean="0">
                <a:solidFill>
                  <a:schemeClr val="tx1"/>
                </a:solidFill>
                <a:latin typeface="华文楷体" pitchFamily="2" charset="-122"/>
                <a:ea typeface="华文楷体" pitchFamily="2" charset="-122"/>
              </a:rPr>
              <a:t>(</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p>
          <a:p>
            <a:pPr>
              <a:lnSpc>
                <a:spcPct val="150000"/>
              </a:lnSpc>
            </a:pPr>
            <a:r>
              <a:rPr lang="zh-CN" altLang="en-US" sz="3200" dirty="0" smtClean="0">
                <a:solidFill>
                  <a:schemeClr val="tx1"/>
                </a:solidFill>
                <a:latin typeface="华文楷体" pitchFamily="2" charset="-122"/>
                <a:ea typeface="华文楷体" pitchFamily="2" charset="-122"/>
              </a:rPr>
              <a:t>   </a:t>
            </a:r>
            <a:r>
              <a:rPr lang="zh-CN" altLang="zh-CN" sz="3200" dirty="0" smtClean="0">
                <a:solidFill>
                  <a:schemeClr val="tx1"/>
                </a:solidFill>
                <a:latin typeface="华文楷体" pitchFamily="2" charset="-122"/>
                <a:ea typeface="华文楷体" pitchFamily="2" charset="-122"/>
              </a:rPr>
              <a:t>又向</a:t>
            </a:r>
            <a:r>
              <a:rPr lang="en-US" altLang="zh-CN" sz="3200" dirty="0" smtClean="0">
                <a:solidFill>
                  <a:schemeClr val="tx1"/>
                </a:solidFill>
                <a:latin typeface="华文楷体" pitchFamily="2" charset="-122"/>
                <a:ea typeface="华文楷体" pitchFamily="2" charset="-122"/>
              </a:rPr>
              <a:t>(</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平移</a:t>
            </a:r>
            <a:r>
              <a:rPr lang="en-US" altLang="zh-CN" sz="3200" dirty="0" smtClean="0">
                <a:solidFill>
                  <a:schemeClr val="tx1"/>
                </a:solidFill>
                <a:latin typeface="华文楷体" pitchFamily="2" charset="-122"/>
                <a:ea typeface="华文楷体" pitchFamily="2" charset="-122"/>
              </a:rPr>
              <a:t>(</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格</a:t>
            </a:r>
            <a:endParaRPr lang="en-US" altLang="zh-CN" sz="3200" dirty="0" smtClean="0">
              <a:solidFill>
                <a:schemeClr val="tx1"/>
              </a:solidFill>
              <a:latin typeface="华文楷体" pitchFamily="2" charset="-122"/>
              <a:ea typeface="华文楷体" pitchFamily="2" charset="-122"/>
            </a:endParaRPr>
          </a:p>
          <a:p>
            <a:pPr>
              <a:lnSpc>
                <a:spcPct val="150000"/>
              </a:lnSpc>
            </a:pPr>
            <a:r>
              <a:rPr lang="zh-CN" altLang="en-US" sz="3200" dirty="0" smtClean="0">
                <a:solidFill>
                  <a:schemeClr val="tx1"/>
                </a:solidFill>
                <a:latin typeface="华文楷体" pitchFamily="2" charset="-122"/>
                <a:ea typeface="华文楷体" pitchFamily="2" charset="-122"/>
              </a:rPr>
              <a:t>   </a:t>
            </a:r>
            <a:r>
              <a:rPr lang="zh-CN" altLang="zh-CN" sz="3200" dirty="0" smtClean="0">
                <a:solidFill>
                  <a:schemeClr val="tx1"/>
                </a:solidFill>
                <a:latin typeface="华文楷体" pitchFamily="2" charset="-122"/>
                <a:ea typeface="华文楷体" pitchFamily="2" charset="-122"/>
              </a:rPr>
              <a:t>得到的。</a:t>
            </a:r>
            <a:endParaRPr lang="zh-CN" altLang="zh-CN" sz="3200" dirty="0">
              <a:solidFill>
                <a:schemeClr val="tx1"/>
              </a:solidFill>
              <a:latin typeface="华文楷体" pitchFamily="2" charset="-122"/>
              <a:ea typeface="华文楷体" pitchFamily="2" charset="-122"/>
            </a:endParaRPr>
          </a:p>
        </p:txBody>
      </p:sp>
      <p:sp>
        <p:nvSpPr>
          <p:cNvPr id="35" name="TextBox 34"/>
          <p:cNvSpPr txBox="1"/>
          <p:nvPr/>
        </p:nvSpPr>
        <p:spPr>
          <a:xfrm>
            <a:off x="7858148" y="2096524"/>
            <a:ext cx="461986" cy="584775"/>
          </a:xfrm>
          <a:prstGeom prst="rect">
            <a:avLst/>
          </a:prstGeom>
          <a:noFill/>
        </p:spPr>
        <p:txBody>
          <a:bodyPr wrap="none" rtlCol="0">
            <a:spAutoFit/>
          </a:bodyPr>
          <a:lstStyle/>
          <a:p>
            <a:r>
              <a:rPr lang="en-US" altLang="zh-CN" sz="3200" b="0" i="1" dirty="0" smtClean="0">
                <a:solidFill>
                  <a:srgbClr val="C00000"/>
                </a:solidFill>
                <a:latin typeface="华文楷体" pitchFamily="2" charset="-122"/>
                <a:ea typeface="华文楷体" pitchFamily="2" charset="-122"/>
                <a:cs typeface="Times New Roman" pitchFamily="18" charset="0"/>
              </a:rPr>
              <a:t>A</a:t>
            </a:r>
            <a:endParaRPr lang="zh-CN" altLang="en-US" sz="3200" b="0" i="1" dirty="0">
              <a:solidFill>
                <a:srgbClr val="C00000"/>
              </a:solidFill>
              <a:latin typeface="华文楷体" pitchFamily="2" charset="-122"/>
              <a:ea typeface="华文楷体" pitchFamily="2" charset="-122"/>
              <a:cs typeface="Times New Roman" pitchFamily="18" charset="0"/>
            </a:endParaRPr>
          </a:p>
        </p:txBody>
      </p:sp>
      <p:sp>
        <p:nvSpPr>
          <p:cNvPr id="36" name="TextBox 35"/>
          <p:cNvSpPr txBox="1"/>
          <p:nvPr/>
        </p:nvSpPr>
        <p:spPr>
          <a:xfrm>
            <a:off x="8092839" y="2810928"/>
            <a:ext cx="979755" cy="584775"/>
          </a:xfrm>
          <a:prstGeom prst="rect">
            <a:avLst/>
          </a:prstGeom>
          <a:noFill/>
        </p:spPr>
        <p:txBody>
          <a:bodyPr wrap="none" rtlCol="0">
            <a:spAutoFit/>
          </a:bodyPr>
          <a:lstStyle/>
          <a:p>
            <a:r>
              <a:rPr lang="en-US" altLang="zh-CN" sz="3200" dirty="0" smtClean="0">
                <a:solidFill>
                  <a:srgbClr val="C00000"/>
                </a:solidFill>
                <a:latin typeface="华文楷体" pitchFamily="2" charset="-122"/>
                <a:ea typeface="华文楷体" pitchFamily="2" charset="-122"/>
                <a:cs typeface="Times New Roman" pitchFamily="18" charset="0"/>
              </a:rPr>
              <a:t>90°</a:t>
            </a:r>
            <a:endParaRPr lang="zh-CN" altLang="en-US" sz="3200" dirty="0">
              <a:solidFill>
                <a:srgbClr val="C00000"/>
              </a:solidFill>
              <a:latin typeface="华文楷体" pitchFamily="2" charset="-122"/>
              <a:ea typeface="华文楷体" pitchFamily="2" charset="-122"/>
              <a:cs typeface="Times New Roman" pitchFamily="18" charset="0"/>
            </a:endParaRPr>
          </a:p>
        </p:txBody>
      </p:sp>
      <p:sp>
        <p:nvSpPr>
          <p:cNvPr id="37" name="TextBox 36"/>
          <p:cNvSpPr txBox="1"/>
          <p:nvPr/>
        </p:nvSpPr>
        <p:spPr>
          <a:xfrm>
            <a:off x="5857884" y="3525284"/>
            <a:ext cx="595035" cy="584775"/>
          </a:xfrm>
          <a:prstGeom prst="rect">
            <a:avLst/>
          </a:prstGeom>
          <a:noFill/>
        </p:spPr>
        <p:txBody>
          <a:bodyPr wrap="none" rtlCol="0">
            <a:spAutoFit/>
          </a:bodyPr>
          <a:lstStyle/>
          <a:p>
            <a:r>
              <a:rPr lang="zh-CN" altLang="en-US" sz="3200" dirty="0" smtClean="0">
                <a:solidFill>
                  <a:srgbClr val="C00000"/>
                </a:solidFill>
                <a:latin typeface="华文楷体" pitchFamily="2" charset="-122"/>
                <a:ea typeface="华文楷体" pitchFamily="2" charset="-122"/>
                <a:cs typeface="Times New Roman" pitchFamily="18" charset="0"/>
              </a:rPr>
              <a:t>下</a:t>
            </a:r>
            <a:endParaRPr lang="zh-CN" altLang="en-US" sz="3200" dirty="0">
              <a:solidFill>
                <a:srgbClr val="C00000"/>
              </a:solidFill>
              <a:latin typeface="华文楷体" pitchFamily="2" charset="-122"/>
              <a:ea typeface="华文楷体" pitchFamily="2" charset="-122"/>
              <a:cs typeface="Times New Roman" pitchFamily="18" charset="0"/>
            </a:endParaRPr>
          </a:p>
        </p:txBody>
      </p:sp>
      <p:sp>
        <p:nvSpPr>
          <p:cNvPr id="38" name="TextBox 37"/>
          <p:cNvSpPr txBox="1"/>
          <p:nvPr/>
        </p:nvSpPr>
        <p:spPr>
          <a:xfrm>
            <a:off x="7858148" y="3525284"/>
            <a:ext cx="377026" cy="584775"/>
          </a:xfrm>
          <a:prstGeom prst="rect">
            <a:avLst/>
          </a:prstGeom>
          <a:noFill/>
        </p:spPr>
        <p:txBody>
          <a:bodyPr wrap="none" rtlCol="0">
            <a:spAutoFit/>
          </a:bodyPr>
          <a:lstStyle/>
          <a:p>
            <a:r>
              <a:rPr lang="en-US" altLang="zh-CN" sz="3200" dirty="0" smtClean="0">
                <a:solidFill>
                  <a:srgbClr val="C00000"/>
                </a:solidFill>
                <a:latin typeface="华文楷体" pitchFamily="2" charset="-122"/>
                <a:ea typeface="华文楷体" pitchFamily="2" charset="-122"/>
                <a:cs typeface="Times New Roman" pitchFamily="18" charset="0"/>
              </a:rPr>
              <a:t>2</a:t>
            </a:r>
            <a:endParaRPr lang="zh-CN" altLang="en-US" sz="3200" dirty="0">
              <a:solidFill>
                <a:srgbClr val="C00000"/>
              </a:solidFill>
              <a:latin typeface="华文楷体" pitchFamily="2" charset="-122"/>
              <a:ea typeface="华文楷体" pitchFamily="2" charset="-122"/>
              <a:cs typeface="Times New Roman" pitchFamily="18" charset="0"/>
            </a:endParaRPr>
          </a:p>
        </p:txBody>
      </p:sp>
      <p:grpSp>
        <p:nvGrpSpPr>
          <p:cNvPr id="39" name="Group 12"/>
          <p:cNvGrpSpPr>
            <a:grpSpLocks/>
          </p:cNvGrpSpPr>
          <p:nvPr/>
        </p:nvGrpSpPr>
        <p:grpSpPr bwMode="auto">
          <a:xfrm>
            <a:off x="5292725" y="6249988"/>
            <a:ext cx="2376488" cy="563562"/>
            <a:chOff x="1474" y="3765"/>
            <a:chExt cx="952" cy="355"/>
          </a:xfrm>
        </p:grpSpPr>
        <p:sp>
          <p:nvSpPr>
            <p:cNvPr id="40" name="AutoShape 13">
              <a:hlinkClick r:id="rId3" action="ppaction://hlinksldjump" highlightClick="1"/>
            </p:cNvPr>
            <p:cNvSpPr>
              <a:spLocks noChangeArrowheads="1"/>
            </p:cNvSpPr>
            <p:nvPr/>
          </p:nvSpPr>
          <p:spPr bwMode="auto">
            <a:xfrm>
              <a:off x="1474" y="3765"/>
              <a:ext cx="907" cy="318"/>
            </a:xfrm>
            <a:prstGeom prst="actionButtonBlank">
              <a:avLst/>
            </a:prstGeom>
            <a:solidFill>
              <a:srgbClr val="DEEC22"/>
            </a:solidFill>
            <a:ln w="9525">
              <a:solidFill>
                <a:schemeClr val="hlink"/>
              </a:solidFill>
              <a:miter lim="800000"/>
              <a:headEnd/>
              <a:tailEnd/>
            </a:ln>
          </p:spPr>
          <p:txBody>
            <a:bodyPr wrap="none" anchor="ctr"/>
            <a:lstStyle/>
            <a:p>
              <a:pPr algn="ctr">
                <a:buFont typeface="Arial" pitchFamily="34" charset="0"/>
                <a:buNone/>
              </a:pPr>
              <a:endParaRPr lang="zh-CN" altLang="en-US" sz="1800">
                <a:solidFill>
                  <a:srgbClr val="FF0000"/>
                </a:solidFill>
              </a:endParaRPr>
            </a:p>
          </p:txBody>
        </p:sp>
        <p:sp>
          <p:nvSpPr>
            <p:cNvPr id="41" name="Text Box 14">
              <a:hlinkClick r:id="rId3" action="ppaction://hlinksldjump"/>
            </p:cNvPr>
            <p:cNvSpPr txBox="1">
              <a:spLocks noChangeArrowheads="1"/>
            </p:cNvSpPr>
            <p:nvPr/>
          </p:nvSpPr>
          <p:spPr bwMode="auto">
            <a:xfrm>
              <a:off x="1474" y="3793"/>
              <a:ext cx="952" cy="327"/>
            </a:xfrm>
            <a:prstGeom prst="rect">
              <a:avLst/>
            </a:prstGeom>
            <a:noFill/>
            <a:ln w="9525" algn="ctr">
              <a:noFill/>
              <a:miter lim="800000"/>
              <a:headEnd/>
              <a:tailEnd/>
            </a:ln>
          </p:spPr>
          <p:txBody>
            <a:bodyPr>
              <a:spAutoFit/>
            </a:bodyPr>
            <a:lstStyle/>
            <a:p>
              <a:pPr>
                <a:spcBef>
                  <a:spcPct val="50000"/>
                </a:spcBef>
              </a:pPr>
              <a:r>
                <a:rPr lang="zh-CN" altLang="en-US" sz="2800" dirty="0">
                  <a:solidFill>
                    <a:schemeClr val="tx1"/>
                  </a:solidFill>
                  <a:latin typeface="Calibri" pitchFamily="34" charset="0"/>
                  <a:ea typeface="楷体_GB2312" pitchFamily="49" charset="-122"/>
                </a:rPr>
                <a:t>返回作业设计</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blinds(horizontal)">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linds(horizontal)">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25"/>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26"/>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27"/>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28"/>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24"/>
                                        </p:tgtEl>
                                        <p:attrNameLst>
                                          <p:attrName>style.visibility</p:attrName>
                                        </p:attrNameLst>
                                      </p:cBhvr>
                                      <p:to>
                                        <p:strVal val="hidden"/>
                                      </p:to>
                                    </p:set>
                                  </p:childTnLst>
                                </p:cTn>
                              </p:par>
                            </p:childTnLst>
                          </p:cTn>
                        </p:par>
                        <p:par>
                          <p:cTn id="49" fill="hold">
                            <p:stCondLst>
                              <p:cond delay="0"/>
                            </p:stCondLst>
                            <p:childTnLst>
                              <p:par>
                                <p:cTn id="50" presetID="3" presetClass="entr" presetSubtype="10"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blinds(horizontal)">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left)">
                                      <p:cBhvr>
                                        <p:cTn id="57" dur="500"/>
                                        <p:tgtEl>
                                          <p:spTgt spid="3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left)">
                                      <p:cBhvr>
                                        <p:cTn id="62" dur="500"/>
                                        <p:tgtEl>
                                          <p:spTgt spid="3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wipe(left)">
                                      <p:cBhvr>
                                        <p:cTn id="67" dur="500"/>
                                        <p:tgtEl>
                                          <p:spTgt spid="3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left)">
                                      <p:cBhvr>
                                        <p:cTn id="72" dur="500"/>
                                        <p:tgtEl>
                                          <p:spTgt spid="33"/>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grpId="1" nodeType="clickEffect">
                                  <p:stCondLst>
                                    <p:cond delay="0"/>
                                  </p:stCondLst>
                                  <p:childTnLst>
                                    <p:set>
                                      <p:cBhvr>
                                        <p:cTn id="76" dur="1" fill="hold">
                                          <p:stCondLst>
                                            <p:cond delay="0"/>
                                          </p:stCondLst>
                                        </p:cTn>
                                        <p:tgtEl>
                                          <p:spTgt spid="30"/>
                                        </p:tgtEl>
                                        <p:attrNameLst>
                                          <p:attrName>style.visibility</p:attrName>
                                        </p:attrNameLst>
                                      </p:cBhvr>
                                      <p:to>
                                        <p:strVal val="hidden"/>
                                      </p:to>
                                    </p:set>
                                  </p:childTnLst>
                                </p:cTn>
                              </p:par>
                              <p:par>
                                <p:cTn id="77" presetID="1" presetClass="exit" presetSubtype="0" fill="hold" grpId="1" nodeType="withEffect">
                                  <p:stCondLst>
                                    <p:cond delay="0"/>
                                  </p:stCondLst>
                                  <p:childTnLst>
                                    <p:set>
                                      <p:cBhvr>
                                        <p:cTn id="78" dur="1" fill="hold">
                                          <p:stCondLst>
                                            <p:cond delay="0"/>
                                          </p:stCondLst>
                                        </p:cTn>
                                        <p:tgtEl>
                                          <p:spTgt spid="31"/>
                                        </p:tgtEl>
                                        <p:attrNameLst>
                                          <p:attrName>style.visibility</p:attrName>
                                        </p:attrNameLst>
                                      </p:cBhvr>
                                      <p:to>
                                        <p:strVal val="hidden"/>
                                      </p:to>
                                    </p:set>
                                  </p:childTnLst>
                                </p:cTn>
                              </p:par>
                              <p:par>
                                <p:cTn id="79" presetID="1" presetClass="exit" presetSubtype="0" fill="hold" grpId="1" nodeType="withEffect">
                                  <p:stCondLst>
                                    <p:cond delay="0"/>
                                  </p:stCondLst>
                                  <p:childTnLst>
                                    <p:set>
                                      <p:cBhvr>
                                        <p:cTn id="80" dur="1" fill="hold">
                                          <p:stCondLst>
                                            <p:cond delay="0"/>
                                          </p:stCondLst>
                                        </p:cTn>
                                        <p:tgtEl>
                                          <p:spTgt spid="32"/>
                                        </p:tgtEl>
                                        <p:attrNameLst>
                                          <p:attrName>style.visibility</p:attrName>
                                        </p:attrNameLst>
                                      </p:cBhvr>
                                      <p:to>
                                        <p:strVal val="hidden"/>
                                      </p:to>
                                    </p:set>
                                  </p:childTnLst>
                                </p:cTn>
                              </p:par>
                              <p:par>
                                <p:cTn id="81" presetID="1" presetClass="exit" presetSubtype="0" fill="hold" grpId="1" nodeType="withEffect">
                                  <p:stCondLst>
                                    <p:cond delay="0"/>
                                  </p:stCondLst>
                                  <p:childTnLst>
                                    <p:set>
                                      <p:cBhvr>
                                        <p:cTn id="82" dur="1" fill="hold">
                                          <p:stCondLst>
                                            <p:cond delay="0"/>
                                          </p:stCondLst>
                                        </p:cTn>
                                        <p:tgtEl>
                                          <p:spTgt spid="33"/>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3" presetClass="exit" presetSubtype="10" fill="hold" grpId="1" nodeType="clickEffect">
                                  <p:stCondLst>
                                    <p:cond delay="0"/>
                                  </p:stCondLst>
                                  <p:childTnLst>
                                    <p:animEffect transition="out" filter="blinds(horizontal)">
                                      <p:cBhvr>
                                        <p:cTn id="86" dur="500"/>
                                        <p:tgtEl>
                                          <p:spTgt spid="29"/>
                                        </p:tgtEl>
                                      </p:cBhvr>
                                    </p:animEffect>
                                    <p:set>
                                      <p:cBhvr>
                                        <p:cTn id="87" dur="1" fill="hold">
                                          <p:stCondLst>
                                            <p:cond delay="499"/>
                                          </p:stCondLst>
                                        </p:cTn>
                                        <p:tgtEl>
                                          <p:spTgt spid="29"/>
                                        </p:tgtEl>
                                        <p:attrNameLst>
                                          <p:attrName>style.visibility</p:attrName>
                                        </p:attrNameLst>
                                      </p:cBhvr>
                                      <p:to>
                                        <p:strVal val="hidden"/>
                                      </p:to>
                                    </p:set>
                                  </p:childTnLst>
                                </p:cTn>
                              </p:par>
                            </p:childTnLst>
                          </p:cTn>
                        </p:par>
                        <p:par>
                          <p:cTn id="88" fill="hold">
                            <p:stCondLst>
                              <p:cond delay="500"/>
                            </p:stCondLst>
                            <p:childTnLst>
                              <p:par>
                                <p:cTn id="89" presetID="3" presetClass="entr" presetSubtype="1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blinds(horizontal)">
                                      <p:cBhvr>
                                        <p:cTn id="91" dur="500"/>
                                        <p:tgtEl>
                                          <p:spTgt spid="34"/>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35"/>
                                        </p:tgtEl>
                                        <p:attrNameLst>
                                          <p:attrName>style.visibility</p:attrName>
                                        </p:attrNameLst>
                                      </p:cBhvr>
                                      <p:to>
                                        <p:strVal val="visible"/>
                                      </p:to>
                                    </p:set>
                                    <p:animEffect transition="in" filter="wipe(left)">
                                      <p:cBhvr>
                                        <p:cTn id="96" dur="500"/>
                                        <p:tgtEl>
                                          <p:spTgt spid="35"/>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childTnLst>
                                    <p:set>
                                      <p:cBhvr>
                                        <p:cTn id="100" dur="1" fill="hold">
                                          <p:stCondLst>
                                            <p:cond delay="0"/>
                                          </p:stCondLst>
                                        </p:cTn>
                                        <p:tgtEl>
                                          <p:spTgt spid="36"/>
                                        </p:tgtEl>
                                        <p:attrNameLst>
                                          <p:attrName>style.visibility</p:attrName>
                                        </p:attrNameLst>
                                      </p:cBhvr>
                                      <p:to>
                                        <p:strVal val="visible"/>
                                      </p:to>
                                    </p:set>
                                    <p:animEffect transition="in" filter="wipe(left)">
                                      <p:cBhvr>
                                        <p:cTn id="101" dur="500"/>
                                        <p:tgtEl>
                                          <p:spTgt spid="36"/>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wipe(left)">
                                      <p:cBhvr>
                                        <p:cTn id="106" dur="500"/>
                                        <p:tgtEl>
                                          <p:spTgt spid="37"/>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38"/>
                                        </p:tgtEl>
                                        <p:attrNameLst>
                                          <p:attrName>style.visibility</p:attrName>
                                        </p:attrNameLst>
                                      </p:cBhvr>
                                      <p:to>
                                        <p:strVal val="visible"/>
                                      </p:to>
                                    </p:set>
                                    <p:animEffect transition="in" filter="wipe(left)">
                                      <p:cBhvr>
                                        <p:cTn id="11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24" grpId="0"/>
      <p:bldP spid="24" grpId="1"/>
      <p:bldP spid="25" grpId="0"/>
      <p:bldP spid="25" grpId="1"/>
      <p:bldP spid="26" grpId="0"/>
      <p:bldP spid="26" grpId="1"/>
      <p:bldP spid="27" grpId="0"/>
      <p:bldP spid="27" grpId="1"/>
      <p:bldP spid="28" grpId="0"/>
      <p:bldP spid="28" grpId="1"/>
      <p:bldP spid="29" grpId="0"/>
      <p:bldP spid="29" grpId="1"/>
      <p:bldP spid="30" grpId="0"/>
      <p:bldP spid="30" grpId="1"/>
      <p:bldP spid="31" grpId="0"/>
      <p:bldP spid="31" grpId="1"/>
      <p:bldP spid="32" grpId="0"/>
      <p:bldP spid="32" grpId="1"/>
      <p:bldP spid="33" grpId="0"/>
      <p:bldP spid="33" grpId="1"/>
      <p:bldP spid="34" grpId="0"/>
      <p:bldP spid="35" grpId="0"/>
      <p:bldP spid="36" grpId="0"/>
      <p:bldP spid="37" grpId="0"/>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9"/>
          <p:cNvSpPr>
            <a:spLocks noChangeArrowheads="1"/>
          </p:cNvSpPr>
          <p:nvPr/>
        </p:nvSpPr>
        <p:spPr bwMode="auto">
          <a:xfrm>
            <a:off x="0" y="609600"/>
            <a:ext cx="9144000" cy="457200"/>
          </a:xfrm>
          <a:prstGeom prst="rect">
            <a:avLst/>
          </a:prstGeom>
          <a:noFill/>
          <a:ln w="9525" algn="ctr">
            <a:noFill/>
            <a:miter lim="800000"/>
            <a:headEnd/>
            <a:tailEnd/>
          </a:ln>
        </p:spPr>
        <p:txBody>
          <a:bodyPr wrap="none" anchor="ctr">
            <a:spAutoFit/>
          </a:bodyPr>
          <a:lstStyle/>
          <a:p>
            <a:pPr indent="228600" algn="ctr" eaLnBrk="0" hangingPunct="0"/>
            <a:r>
              <a:rPr lang="zh-CN" altLang="en-US" sz="900" i="1">
                <a:solidFill>
                  <a:srgbClr val="000000"/>
                </a:solidFill>
                <a:latin typeface="NEU-BZ-S92"/>
                <a:cs typeface="Times New Roman" pitchFamily="18" charset="0"/>
              </a:rPr>
              <a:t>　　</a:t>
            </a:r>
            <a:endParaRPr lang="zh-CN" altLang="en-US" sz="2800">
              <a:latin typeface="Calibri" pitchFamily="34" charset="0"/>
            </a:endParaRPr>
          </a:p>
        </p:txBody>
      </p:sp>
      <p:grpSp>
        <p:nvGrpSpPr>
          <p:cNvPr id="31747" name="Group 16"/>
          <p:cNvGrpSpPr>
            <a:grpSpLocks/>
          </p:cNvGrpSpPr>
          <p:nvPr/>
        </p:nvGrpSpPr>
        <p:grpSpPr bwMode="auto">
          <a:xfrm>
            <a:off x="5867400" y="5980113"/>
            <a:ext cx="1684338" cy="877887"/>
            <a:chOff x="2699" y="3612"/>
            <a:chExt cx="1061" cy="553"/>
          </a:xfrm>
        </p:grpSpPr>
        <p:pic>
          <p:nvPicPr>
            <p:cNvPr id="31750" name="Picture 34">
              <a:hlinkClick r:id="" action="ppaction://hlinkshowjump?jump=firstslide"/>
            </p:cNvPr>
            <p:cNvPicPr>
              <a:picLocks noChangeArrowheads="1"/>
            </p:cNvPicPr>
            <p:nvPr/>
          </p:nvPicPr>
          <p:blipFill>
            <a:blip r:embed="rId2" cstate="print"/>
            <a:srcRect/>
            <a:stretch>
              <a:fillRect/>
            </a:stretch>
          </p:blipFill>
          <p:spPr bwMode="auto">
            <a:xfrm>
              <a:off x="2699" y="3612"/>
              <a:ext cx="1043" cy="552"/>
            </a:xfrm>
            <a:prstGeom prst="rect">
              <a:avLst/>
            </a:prstGeom>
            <a:noFill/>
            <a:ln w="9525">
              <a:noFill/>
              <a:bevel/>
              <a:headEnd/>
              <a:tailEnd/>
            </a:ln>
          </p:spPr>
        </p:pic>
        <p:sp>
          <p:nvSpPr>
            <p:cNvPr id="31751" name="Text Box 18">
              <a:hlinkClick r:id="rId3" action="ppaction://hlinksldjump" highlightClick="1">
                <a:snd r:embed="rId4" name="suction.wav"/>
              </a:hlinkClick>
            </p:cNvPr>
            <p:cNvSpPr txBox="1">
              <a:spLocks noChangeArrowheads="1"/>
            </p:cNvSpPr>
            <p:nvPr/>
          </p:nvSpPr>
          <p:spPr bwMode="auto">
            <a:xfrm>
              <a:off x="2744" y="3838"/>
              <a:ext cx="1016" cy="327"/>
            </a:xfrm>
            <a:prstGeom prst="rect">
              <a:avLst/>
            </a:prstGeom>
            <a:noFill/>
            <a:ln w="9525">
              <a:noFill/>
              <a:bevel/>
              <a:headEnd/>
              <a:tailEnd/>
            </a:ln>
          </p:spPr>
          <p:txBody>
            <a:bodyPr wrap="none">
              <a:spAutoFit/>
            </a:bodyPr>
            <a:lstStyle/>
            <a:p>
              <a:r>
                <a:rPr lang="zh-CN" altLang="en-US" sz="2800">
                  <a:solidFill>
                    <a:schemeClr val="tx1"/>
                  </a:solidFill>
                  <a:ea typeface="楷体_GB2312" pitchFamily="49" charset="-122"/>
                </a:rPr>
                <a:t>返回目录</a:t>
              </a:r>
              <a:endParaRPr lang="zh-CN" altLang="en-US" sz="1800" b="0">
                <a:solidFill>
                  <a:schemeClr val="tx1"/>
                </a:solidFill>
                <a:ea typeface="楷体_GB2312" pitchFamily="49" charset="-122"/>
              </a:endParaRPr>
            </a:p>
          </p:txBody>
        </p:sp>
      </p:grpSp>
      <p:pic>
        <p:nvPicPr>
          <p:cNvPr id="8" name="Picture 5"/>
          <p:cNvPicPr>
            <a:picLocks noChangeAspect="1" noChangeArrowheads="1"/>
          </p:cNvPicPr>
          <p:nvPr/>
        </p:nvPicPr>
        <p:blipFill>
          <a:blip r:embed="rId5" cstate="print"/>
          <a:srcRect/>
          <a:stretch>
            <a:fillRect/>
          </a:stretch>
        </p:blipFill>
        <p:spPr bwMode="auto">
          <a:xfrm>
            <a:off x="1115616" y="692696"/>
            <a:ext cx="7145337" cy="5200650"/>
          </a:xfrm>
          <a:prstGeom prst="rect">
            <a:avLst/>
          </a:prstGeom>
          <a:noFill/>
          <a:ln w="9525" cap="flat" cmpd="sng" algn="ctr">
            <a:noFill/>
            <a:prstDash val="solid"/>
            <a:miter lim="800000"/>
            <a:headEnd/>
            <a:tailEnd/>
          </a:ln>
          <a:effectLst>
            <a:softEdge rad="635000"/>
          </a:effectLst>
        </p:spPr>
      </p:pic>
      <p:pic>
        <p:nvPicPr>
          <p:cNvPr id="31749" name="Picture 2"/>
          <p:cNvPicPr>
            <a:picLocks noChangeAspect="1" noChangeArrowheads="1"/>
          </p:cNvPicPr>
          <p:nvPr/>
        </p:nvPicPr>
        <p:blipFill>
          <a:blip r:embed="rId6" cstate="print"/>
          <a:srcRect/>
          <a:stretch>
            <a:fillRect/>
          </a:stretch>
        </p:blipFill>
        <p:spPr bwMode="auto">
          <a:xfrm>
            <a:off x="4716463" y="620713"/>
            <a:ext cx="3760787" cy="1182687"/>
          </a:xfrm>
          <a:prstGeom prst="rect">
            <a:avLst/>
          </a:prstGeom>
          <a:noFill/>
          <a:ln w="9525" algn="ctr">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AutoShape 1" descr="C:\Users\Administrator\AppData\Roaming\Tencent\Users\271766067\QQ\WinTemp\RichOle\(EXXCVQ76HLVE]QFLQ A5.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0482" name="AutoShape 2" descr="C:\Users\Administrator\AppData\Roaming\Tencent\Users\271766067\QQ\WinTemp\RichOle\(EXXCVQ76HLVE]QFLQ A5.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7" name="矩形 16"/>
          <p:cNvSpPr/>
          <p:nvPr/>
        </p:nvSpPr>
        <p:spPr>
          <a:xfrm>
            <a:off x="571472" y="2214554"/>
            <a:ext cx="8072494" cy="2308324"/>
          </a:xfrm>
          <a:prstGeom prst="rect">
            <a:avLst/>
          </a:prstGeom>
        </p:spPr>
        <p:txBody>
          <a:bodyPr wrap="square">
            <a:spAutoFit/>
          </a:bodyPr>
          <a:lstStyle/>
          <a:p>
            <a:pPr>
              <a:lnSpc>
                <a:spcPct val="150000"/>
              </a:lnSpc>
            </a:pPr>
            <a:r>
              <a:rPr lang="zh-CN" altLang="en-US" sz="3200" dirty="0" smtClean="0">
                <a:latin typeface="华文楷体" pitchFamily="2" charset="-122"/>
                <a:ea typeface="华文楷体" pitchFamily="2" charset="-122"/>
              </a:rPr>
              <a:t>    </a:t>
            </a:r>
            <a:r>
              <a:rPr lang="zh-CN" altLang="zh-CN" sz="3200" dirty="0" smtClean="0">
                <a:latin typeface="华文楷体" pitchFamily="2" charset="-122"/>
                <a:ea typeface="华文楷体" pitchFamily="2" charset="-122"/>
              </a:rPr>
              <a:t>如果一个图形沿着一条直线对折</a:t>
            </a:r>
            <a:r>
              <a:rPr lang="en-US" altLang="zh-CN" sz="3200" dirty="0" smtClean="0">
                <a:latin typeface="华文楷体" pitchFamily="2" charset="-122"/>
                <a:ea typeface="华文楷体" pitchFamily="2" charset="-122"/>
              </a:rPr>
              <a:t>,</a:t>
            </a:r>
            <a:r>
              <a:rPr lang="zh-CN" altLang="zh-CN" sz="3200" dirty="0" smtClean="0">
                <a:latin typeface="华文楷体" pitchFamily="2" charset="-122"/>
                <a:ea typeface="华文楷体" pitchFamily="2" charset="-122"/>
              </a:rPr>
              <a:t>直线两侧的部分能够完全重合</a:t>
            </a:r>
            <a:r>
              <a:rPr lang="en-US" altLang="zh-CN" sz="3200" dirty="0" smtClean="0">
                <a:latin typeface="华文楷体" pitchFamily="2" charset="-122"/>
                <a:ea typeface="华文楷体" pitchFamily="2" charset="-122"/>
              </a:rPr>
              <a:t>,</a:t>
            </a:r>
            <a:r>
              <a:rPr lang="zh-CN" altLang="zh-CN" sz="3200" dirty="0" smtClean="0">
                <a:latin typeface="华文楷体" pitchFamily="2" charset="-122"/>
                <a:ea typeface="华文楷体" pitchFamily="2" charset="-122"/>
              </a:rPr>
              <a:t>这个图形就叫做轴对称图形。折痕所在的这条直线叫做对称轴</a:t>
            </a:r>
            <a:r>
              <a:rPr lang="zh-CN" altLang="en-US" sz="3200" dirty="0" smtClean="0">
                <a:latin typeface="华文楷体" pitchFamily="2" charset="-122"/>
                <a:ea typeface="华文楷体" pitchFamily="2" charset="-122"/>
              </a:rPr>
              <a:t>。</a:t>
            </a:r>
            <a:endParaRPr lang="zh-CN" altLang="zh-CN" sz="3200" dirty="0">
              <a:latin typeface="华文楷体" pitchFamily="2" charset="-122"/>
              <a:ea typeface="华文楷体" pitchFamily="2" charset="-122"/>
            </a:endParaRPr>
          </a:p>
        </p:txBody>
      </p:sp>
      <p:sp>
        <p:nvSpPr>
          <p:cNvPr id="19" name="圆角矩形 18"/>
          <p:cNvSpPr/>
          <p:nvPr/>
        </p:nvSpPr>
        <p:spPr>
          <a:xfrm>
            <a:off x="357158" y="857232"/>
            <a:ext cx="1285884" cy="64294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总  结</a:t>
            </a:r>
            <a:endParaRPr lang="zh-CN" altLang="en-US" sz="3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fltVal val="0"/>
                                          </p:val>
                                        </p:tav>
                                        <p:tav tm="100000">
                                          <p:val>
                                            <p:strVal val="#ppt_w"/>
                                          </p:val>
                                        </p:tav>
                                      </p:tavLst>
                                    </p:anim>
                                    <p:anim calcmode="lin" valueType="num">
                                      <p:cBhvr>
                                        <p:cTn id="16" dur="1000" fill="hold"/>
                                        <p:tgtEl>
                                          <p:spTgt spid="17"/>
                                        </p:tgtEl>
                                        <p:attrNameLst>
                                          <p:attrName>ppt_h</p:attrName>
                                        </p:attrNameLst>
                                      </p:cBhvr>
                                      <p:tavLst>
                                        <p:tav tm="0">
                                          <p:val>
                                            <p:fltVal val="0"/>
                                          </p:val>
                                        </p:tav>
                                        <p:tav tm="100000">
                                          <p:val>
                                            <p:strVal val="#ppt_h"/>
                                          </p:val>
                                        </p:tav>
                                      </p:tavLst>
                                    </p:anim>
                                    <p:anim calcmode="lin" valueType="num">
                                      <p:cBhvr>
                                        <p:cTn id="17" dur="1000" fill="hold"/>
                                        <p:tgtEl>
                                          <p:spTgt spid="17"/>
                                        </p:tgtEl>
                                        <p:attrNameLst>
                                          <p:attrName>style.rotation</p:attrName>
                                        </p:attrNameLst>
                                      </p:cBhvr>
                                      <p:tavLst>
                                        <p:tav tm="0">
                                          <p:val>
                                            <p:fltVal val="90"/>
                                          </p:val>
                                        </p:tav>
                                        <p:tav tm="100000">
                                          <p:val>
                                            <p:fltVal val="0"/>
                                          </p:val>
                                        </p:tav>
                                      </p:tavLst>
                                    </p:anim>
                                    <p:animEffect transition="in" filter="fade">
                                      <p:cBhvr>
                                        <p:cTn id="18"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7158" y="1357860"/>
            <a:ext cx="8358246" cy="3785652"/>
          </a:xfrm>
          <a:prstGeom prst="rect">
            <a:avLst/>
          </a:prstGeom>
        </p:spPr>
        <p:txBody>
          <a:bodyPr wrap="square">
            <a:spAutoFit/>
          </a:bodyPr>
          <a:lstStyle/>
          <a:p>
            <a:pPr>
              <a:lnSpc>
                <a:spcPct val="150000"/>
              </a:lnSpc>
            </a:pPr>
            <a:r>
              <a:rPr lang="zh-CN" altLang="en-US" sz="3200" dirty="0" smtClean="0">
                <a:latin typeface="华文楷体" pitchFamily="2" charset="-122"/>
                <a:ea typeface="华文楷体" pitchFamily="2" charset="-122"/>
              </a:rPr>
              <a:t>    </a:t>
            </a:r>
            <a:r>
              <a:rPr lang="zh-CN" altLang="zh-CN" sz="3200" dirty="0" smtClean="0">
                <a:latin typeface="华文楷体" pitchFamily="2" charset="-122"/>
                <a:ea typeface="华文楷体" pitchFamily="2" charset="-122"/>
              </a:rPr>
              <a:t>物体或图形在同一平面内沿直线运动</a:t>
            </a:r>
            <a:r>
              <a:rPr lang="en-US" altLang="zh-CN" sz="3200" dirty="0" smtClean="0">
                <a:latin typeface="华文楷体" pitchFamily="2" charset="-122"/>
                <a:ea typeface="华文楷体" pitchFamily="2" charset="-122"/>
              </a:rPr>
              <a:t>,</a:t>
            </a:r>
            <a:r>
              <a:rPr lang="zh-CN" altLang="zh-CN" sz="3200" dirty="0" smtClean="0">
                <a:latin typeface="华文楷体" pitchFamily="2" charset="-122"/>
                <a:ea typeface="华文楷体" pitchFamily="2" charset="-122"/>
              </a:rPr>
              <a:t>而本</a:t>
            </a:r>
            <a:r>
              <a:rPr lang="zh-CN" altLang="en-US" sz="3200" dirty="0" smtClean="0">
                <a:latin typeface="华文楷体" pitchFamily="2" charset="-122"/>
                <a:ea typeface="华文楷体" pitchFamily="2" charset="-122"/>
              </a:rPr>
              <a:t>    </a:t>
            </a:r>
            <a:r>
              <a:rPr lang="zh-CN" altLang="zh-CN" sz="3200" dirty="0" smtClean="0">
                <a:latin typeface="华文楷体" pitchFamily="2" charset="-122"/>
                <a:ea typeface="华文楷体" pitchFamily="2" charset="-122"/>
              </a:rPr>
              <a:t>身没有发生方向上的改变</a:t>
            </a:r>
            <a:r>
              <a:rPr lang="en-US" altLang="zh-CN" sz="3200" dirty="0" smtClean="0">
                <a:latin typeface="华文楷体" pitchFamily="2" charset="-122"/>
                <a:ea typeface="华文楷体" pitchFamily="2" charset="-122"/>
              </a:rPr>
              <a:t>,</a:t>
            </a:r>
            <a:r>
              <a:rPr lang="zh-CN" altLang="zh-CN" sz="3200" dirty="0" smtClean="0">
                <a:latin typeface="华文楷体" pitchFamily="2" charset="-122"/>
                <a:ea typeface="华文楷体" pitchFamily="2" charset="-122"/>
              </a:rPr>
              <a:t>像这样的物体或图形所做的直线运动叫做平移。</a:t>
            </a:r>
          </a:p>
          <a:p>
            <a:pPr>
              <a:lnSpc>
                <a:spcPct val="150000"/>
              </a:lnSpc>
            </a:pPr>
            <a:r>
              <a:rPr lang="zh-CN" altLang="en-US" sz="3200" dirty="0" smtClean="0">
                <a:latin typeface="华文楷体" pitchFamily="2" charset="-122"/>
                <a:ea typeface="华文楷体" pitchFamily="2" charset="-122"/>
              </a:rPr>
              <a:t>    </a:t>
            </a:r>
            <a:r>
              <a:rPr lang="zh-CN" altLang="zh-CN" sz="3200" dirty="0" smtClean="0">
                <a:latin typeface="华文楷体" pitchFamily="2" charset="-122"/>
                <a:ea typeface="华文楷体" pitchFamily="2" charset="-122"/>
              </a:rPr>
              <a:t>平移的两个要素</a:t>
            </a:r>
            <a:r>
              <a:rPr lang="zh-CN" altLang="en-US" sz="3200" dirty="0" smtClean="0">
                <a:latin typeface="华文楷体" pitchFamily="2" charset="-122"/>
                <a:ea typeface="华文楷体" pitchFamily="2" charset="-122"/>
              </a:rPr>
              <a:t>：</a:t>
            </a:r>
            <a:r>
              <a:rPr lang="zh-CN" altLang="zh-CN" sz="3200" dirty="0" smtClean="0">
                <a:latin typeface="华文楷体" pitchFamily="2" charset="-122"/>
                <a:ea typeface="华文楷体" pitchFamily="2" charset="-122"/>
              </a:rPr>
              <a:t>一是平移的方向</a:t>
            </a:r>
            <a:r>
              <a:rPr lang="en-US" altLang="zh-CN" sz="3200" dirty="0" smtClean="0">
                <a:latin typeface="华文楷体" pitchFamily="2" charset="-122"/>
                <a:ea typeface="华文楷体" pitchFamily="2" charset="-122"/>
              </a:rPr>
              <a:t>,</a:t>
            </a:r>
            <a:r>
              <a:rPr lang="zh-CN" altLang="zh-CN" sz="3200" dirty="0" smtClean="0">
                <a:latin typeface="华文楷体" pitchFamily="2" charset="-122"/>
                <a:ea typeface="华文楷体" pitchFamily="2" charset="-122"/>
              </a:rPr>
              <a:t>二是平移的距离。</a:t>
            </a:r>
            <a:endParaRPr lang="zh-CN" altLang="zh-CN" sz="3200" dirty="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7158" y="810640"/>
            <a:ext cx="8358246" cy="3046988"/>
          </a:xfrm>
          <a:prstGeom prst="rect">
            <a:avLst/>
          </a:prstGeom>
        </p:spPr>
        <p:txBody>
          <a:bodyPr wrap="square">
            <a:spAutoFit/>
          </a:bodyPr>
          <a:lstStyle/>
          <a:p>
            <a:pPr>
              <a:lnSpc>
                <a:spcPct val="150000"/>
              </a:lnSpc>
            </a:pPr>
            <a:r>
              <a:rPr lang="zh-CN" altLang="en-US" sz="3200" dirty="0" smtClean="0">
                <a:latin typeface="华文楷体" pitchFamily="2" charset="-122"/>
                <a:ea typeface="华文楷体" pitchFamily="2" charset="-122"/>
              </a:rPr>
              <a:t>    </a:t>
            </a:r>
            <a:r>
              <a:rPr lang="zh-CN" altLang="zh-CN" sz="3200" dirty="0" smtClean="0">
                <a:latin typeface="华文楷体" pitchFamily="2" charset="-122"/>
                <a:ea typeface="华文楷体" pitchFamily="2" charset="-122"/>
              </a:rPr>
              <a:t>物体或图形绕着一个点转动一定的角度叫做旋转</a:t>
            </a:r>
            <a:r>
              <a:rPr lang="en-US" altLang="zh-CN" sz="3200" dirty="0" smtClean="0">
                <a:latin typeface="华文楷体" pitchFamily="2" charset="-122"/>
                <a:ea typeface="华文楷体" pitchFamily="2" charset="-122"/>
              </a:rPr>
              <a:t>,</a:t>
            </a:r>
            <a:r>
              <a:rPr lang="zh-CN" altLang="zh-CN" sz="3200" dirty="0" smtClean="0">
                <a:latin typeface="华文楷体" pitchFamily="2" charset="-122"/>
                <a:ea typeface="华文楷体" pitchFamily="2" charset="-122"/>
              </a:rPr>
              <a:t>车轮的转动就是旋转。</a:t>
            </a:r>
          </a:p>
          <a:p>
            <a:pPr>
              <a:lnSpc>
                <a:spcPct val="150000"/>
              </a:lnSpc>
            </a:pPr>
            <a:r>
              <a:rPr lang="zh-CN" altLang="en-US" sz="3200" dirty="0" smtClean="0">
                <a:latin typeface="华文楷体" pitchFamily="2" charset="-122"/>
                <a:ea typeface="华文楷体" pitchFamily="2" charset="-122"/>
              </a:rPr>
              <a:t>    </a:t>
            </a:r>
            <a:r>
              <a:rPr lang="zh-CN" altLang="zh-CN" sz="3200" dirty="0" smtClean="0">
                <a:latin typeface="华文楷体" pitchFamily="2" charset="-122"/>
                <a:ea typeface="华文楷体" pitchFamily="2" charset="-122"/>
              </a:rPr>
              <a:t>旋转有三个要素</a:t>
            </a:r>
            <a:r>
              <a:rPr lang="en-US" altLang="zh-CN" sz="3200" dirty="0" smtClean="0">
                <a:latin typeface="华文楷体" pitchFamily="2" charset="-122"/>
                <a:ea typeface="华文楷体" pitchFamily="2" charset="-122"/>
              </a:rPr>
              <a:t>:</a:t>
            </a:r>
            <a:r>
              <a:rPr lang="zh-CN" altLang="zh-CN" sz="3200" dirty="0" smtClean="0">
                <a:latin typeface="华文楷体" pitchFamily="2" charset="-122"/>
                <a:ea typeface="华文楷体" pitchFamily="2" charset="-122"/>
              </a:rPr>
              <a:t>一是旋转点</a:t>
            </a:r>
            <a:r>
              <a:rPr lang="en-US" altLang="zh-CN" sz="3200" dirty="0" smtClean="0">
                <a:latin typeface="华文楷体" pitchFamily="2" charset="-122"/>
                <a:ea typeface="华文楷体" pitchFamily="2" charset="-122"/>
              </a:rPr>
              <a:t>,</a:t>
            </a:r>
            <a:r>
              <a:rPr lang="zh-CN" altLang="zh-CN" sz="3200" dirty="0" smtClean="0">
                <a:latin typeface="华文楷体" pitchFamily="2" charset="-122"/>
                <a:ea typeface="华文楷体" pitchFamily="2" charset="-122"/>
              </a:rPr>
              <a:t>二是旋转的方向</a:t>
            </a:r>
            <a:r>
              <a:rPr lang="en-US" altLang="zh-CN" sz="3200" dirty="0" smtClean="0">
                <a:latin typeface="华文楷体" pitchFamily="2" charset="-122"/>
                <a:ea typeface="华文楷体" pitchFamily="2" charset="-122"/>
              </a:rPr>
              <a:t>,</a:t>
            </a:r>
            <a:r>
              <a:rPr lang="zh-CN" altLang="zh-CN" sz="3200" dirty="0" smtClean="0">
                <a:latin typeface="华文楷体" pitchFamily="2" charset="-122"/>
                <a:ea typeface="华文楷体" pitchFamily="2" charset="-122"/>
              </a:rPr>
              <a:t>三是旋转的角度。</a:t>
            </a:r>
            <a:endParaRPr lang="zh-CN" altLang="zh-CN" sz="3200" dirty="0">
              <a:latin typeface="华文楷体" pitchFamily="2" charset="-122"/>
              <a:ea typeface="华文楷体" pitchFamily="2" charset="-122"/>
            </a:endParaRPr>
          </a:p>
        </p:txBody>
      </p:sp>
      <p:sp>
        <p:nvSpPr>
          <p:cNvPr id="3" name="矩形 2"/>
          <p:cNvSpPr/>
          <p:nvPr/>
        </p:nvSpPr>
        <p:spPr>
          <a:xfrm>
            <a:off x="428596" y="4071942"/>
            <a:ext cx="8501122" cy="1569660"/>
          </a:xfrm>
          <a:prstGeom prst="rect">
            <a:avLst/>
          </a:prstGeom>
        </p:spPr>
        <p:txBody>
          <a:bodyPr wrap="square">
            <a:spAutoFit/>
          </a:bodyPr>
          <a:lstStyle/>
          <a:p>
            <a:pPr>
              <a:lnSpc>
                <a:spcPct val="150000"/>
              </a:lnSpc>
            </a:pPr>
            <a:r>
              <a:rPr lang="zh-CN" altLang="en-US" sz="3200" dirty="0" smtClean="0">
                <a:latin typeface="华文楷体" pitchFamily="2" charset="-122"/>
                <a:ea typeface="华文楷体" pitchFamily="2" charset="-122"/>
              </a:rPr>
              <a:t>    </a:t>
            </a:r>
            <a:r>
              <a:rPr lang="zh-CN" altLang="zh-CN" sz="3200" dirty="0" smtClean="0">
                <a:latin typeface="华文楷体" pitchFamily="2" charset="-122"/>
                <a:ea typeface="华文楷体" pitchFamily="2" charset="-122"/>
              </a:rPr>
              <a:t>平移和旋转是两种基本的图形变换</a:t>
            </a:r>
            <a:r>
              <a:rPr lang="en-US" altLang="zh-CN" sz="3200" dirty="0" smtClean="0">
                <a:latin typeface="华文楷体" pitchFamily="2" charset="-122"/>
                <a:ea typeface="华文楷体" pitchFamily="2" charset="-122"/>
              </a:rPr>
              <a:t>,</a:t>
            </a:r>
            <a:r>
              <a:rPr lang="zh-CN" altLang="zh-CN" sz="3200" dirty="0" smtClean="0">
                <a:latin typeface="华文楷体" pitchFamily="2" charset="-122"/>
                <a:ea typeface="华文楷体" pitchFamily="2" charset="-122"/>
              </a:rPr>
              <a:t>物体的形状和大小都不发生变化</a:t>
            </a:r>
            <a:r>
              <a:rPr lang="en-US" altLang="zh-CN" sz="3200" dirty="0" smtClean="0">
                <a:latin typeface="华文楷体" pitchFamily="2" charset="-122"/>
                <a:ea typeface="华文楷体" pitchFamily="2" charset="-122"/>
              </a:rPr>
              <a:t>,</a:t>
            </a:r>
            <a:r>
              <a:rPr lang="zh-CN" altLang="zh-CN" sz="3200" dirty="0" smtClean="0">
                <a:latin typeface="华文楷体" pitchFamily="2" charset="-122"/>
                <a:ea typeface="华文楷体" pitchFamily="2" charset="-122"/>
              </a:rPr>
              <a:t>改变的是位置。</a:t>
            </a:r>
            <a:endParaRPr lang="zh-CN" altLang="en-US" sz="3200" dirty="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7158" y="857232"/>
            <a:ext cx="1285884" cy="64294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练  习</a:t>
            </a:r>
            <a:endParaRPr lang="zh-CN" altLang="en-US" sz="3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23" name="矩形 22"/>
          <p:cNvSpPr/>
          <p:nvPr/>
        </p:nvSpPr>
        <p:spPr>
          <a:xfrm>
            <a:off x="357158" y="1643050"/>
            <a:ext cx="8572560" cy="1372683"/>
          </a:xfrm>
          <a:prstGeom prst="rect">
            <a:avLst/>
          </a:prstGeom>
        </p:spPr>
        <p:txBody>
          <a:bodyPr wrap="square">
            <a:spAutoFit/>
          </a:bodyPr>
          <a:lstStyle/>
          <a:p>
            <a:pPr>
              <a:lnSpc>
                <a:spcPct val="130000"/>
              </a:lnSpc>
            </a:pPr>
            <a:r>
              <a:rPr lang="en-US" altLang="zh-CN" sz="3200" dirty="0" smtClean="0">
                <a:solidFill>
                  <a:schemeClr val="tx1"/>
                </a:solidFill>
                <a:latin typeface="华文楷体" pitchFamily="2" charset="-122"/>
                <a:ea typeface="华文楷体" pitchFamily="2" charset="-122"/>
              </a:rPr>
              <a:t>①</a:t>
            </a:r>
            <a:r>
              <a:rPr lang="zh-CN" altLang="zh-CN" sz="3200" dirty="0" smtClean="0">
                <a:solidFill>
                  <a:schemeClr val="tx1"/>
                </a:solidFill>
                <a:latin typeface="华文楷体" pitchFamily="2" charset="-122"/>
                <a:ea typeface="华文楷体" pitchFamily="2" charset="-122"/>
              </a:rPr>
              <a:t>平移和旋转不改变物体或图形的</a:t>
            </a:r>
            <a:r>
              <a:rPr lang="en-US" altLang="zh-CN" sz="3200" dirty="0" smtClean="0">
                <a:solidFill>
                  <a:schemeClr val="tx1"/>
                </a:solidFill>
                <a:latin typeface="华文楷体" pitchFamily="2" charset="-122"/>
                <a:ea typeface="华文楷体" pitchFamily="2" charset="-122"/>
              </a:rPr>
              <a:t>(</a:t>
            </a:r>
            <a:r>
              <a:rPr lang="zh-CN" altLang="zh-CN" sz="3200" i="1" dirty="0" smtClean="0">
                <a:solidFill>
                  <a:schemeClr val="tx1"/>
                </a:solidFill>
                <a:latin typeface="华文楷体" pitchFamily="2" charset="-122"/>
                <a:ea typeface="华文楷体" pitchFamily="2" charset="-122"/>
              </a:rPr>
              <a:t>　</a:t>
            </a:r>
            <a:r>
              <a:rPr lang="zh-CN" altLang="en-US" sz="3200" i="1" dirty="0" smtClean="0">
                <a:solidFill>
                  <a:schemeClr val="tx1"/>
                </a:solidFill>
                <a:latin typeface="华文楷体" pitchFamily="2" charset="-122"/>
                <a:ea typeface="华文楷体" pitchFamily="2" charset="-122"/>
              </a:rPr>
              <a:t>            </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p>
          <a:p>
            <a:pPr>
              <a:lnSpc>
                <a:spcPct val="130000"/>
              </a:lnSpc>
            </a:pPr>
            <a:r>
              <a:rPr lang="zh-CN" altLang="en-US" sz="3200" dirty="0" smtClean="0">
                <a:solidFill>
                  <a:schemeClr val="tx1"/>
                </a:solidFill>
                <a:latin typeface="华文楷体" pitchFamily="2" charset="-122"/>
                <a:ea typeface="华文楷体" pitchFamily="2" charset="-122"/>
              </a:rPr>
              <a:t>    </a:t>
            </a:r>
            <a:r>
              <a:rPr lang="zh-CN" altLang="zh-CN" sz="3200" dirty="0" smtClean="0">
                <a:solidFill>
                  <a:schemeClr val="tx1"/>
                </a:solidFill>
                <a:latin typeface="华文楷体" pitchFamily="2" charset="-122"/>
                <a:ea typeface="华文楷体" pitchFamily="2" charset="-122"/>
              </a:rPr>
              <a:t>只改变物体或图形的</a:t>
            </a:r>
            <a:r>
              <a:rPr lang="en-US" altLang="zh-CN" sz="3200" dirty="0" smtClean="0">
                <a:solidFill>
                  <a:schemeClr val="tx1"/>
                </a:solidFill>
                <a:latin typeface="华文楷体" pitchFamily="2" charset="-122"/>
                <a:ea typeface="华文楷体" pitchFamily="2" charset="-122"/>
              </a:rPr>
              <a:t>(</a:t>
            </a:r>
            <a:r>
              <a:rPr lang="zh-CN" altLang="zh-CN" sz="3200" i="1" dirty="0" smtClean="0">
                <a:solidFill>
                  <a:schemeClr val="tx1"/>
                </a:solidFill>
                <a:latin typeface="华文楷体" pitchFamily="2" charset="-122"/>
                <a:ea typeface="华文楷体" pitchFamily="2" charset="-122"/>
              </a:rPr>
              <a:t>　</a:t>
            </a:r>
            <a:r>
              <a:rPr lang="zh-CN" altLang="en-US" sz="3200" i="1" dirty="0" smtClean="0">
                <a:solidFill>
                  <a:schemeClr val="tx1"/>
                </a:solidFill>
                <a:latin typeface="华文楷体" pitchFamily="2" charset="-122"/>
                <a:ea typeface="华文楷体" pitchFamily="2" charset="-122"/>
              </a:rPr>
              <a:t>      </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r>
              <a:rPr lang="zh-CN" altLang="en-US" sz="3200" dirty="0" smtClean="0">
                <a:solidFill>
                  <a:schemeClr val="tx1"/>
                </a:solidFill>
                <a:latin typeface="华文楷体" pitchFamily="2" charset="-122"/>
                <a:ea typeface="华文楷体" pitchFamily="2" charset="-122"/>
              </a:rPr>
              <a:t>。</a:t>
            </a:r>
            <a:endParaRPr lang="zh-CN" altLang="zh-CN" sz="3200" dirty="0">
              <a:solidFill>
                <a:schemeClr val="tx1"/>
              </a:solidFill>
              <a:latin typeface="华文楷体" pitchFamily="2" charset="-122"/>
              <a:ea typeface="华文楷体" pitchFamily="2" charset="-122"/>
            </a:endParaRPr>
          </a:p>
        </p:txBody>
      </p:sp>
      <p:sp>
        <p:nvSpPr>
          <p:cNvPr id="24" name="矩形 23"/>
          <p:cNvSpPr/>
          <p:nvPr/>
        </p:nvSpPr>
        <p:spPr>
          <a:xfrm>
            <a:off x="6572264" y="1785926"/>
            <a:ext cx="2236510" cy="584775"/>
          </a:xfrm>
          <a:prstGeom prst="rect">
            <a:avLst/>
          </a:prstGeom>
        </p:spPr>
        <p:txBody>
          <a:bodyPr wrap="none">
            <a:spAutoFit/>
          </a:bodyPr>
          <a:lstStyle/>
          <a:p>
            <a:r>
              <a:rPr lang="zh-CN" altLang="en-US" sz="3200" dirty="0" smtClean="0">
                <a:latin typeface="华文楷体" pitchFamily="2" charset="-122"/>
                <a:ea typeface="华文楷体" pitchFamily="2" charset="-122"/>
              </a:rPr>
              <a:t>形状与大小</a:t>
            </a:r>
            <a:endParaRPr lang="zh-CN" altLang="en-US" sz="3200" dirty="0">
              <a:latin typeface="华文楷体" pitchFamily="2" charset="-122"/>
              <a:ea typeface="华文楷体" pitchFamily="2" charset="-122"/>
            </a:endParaRPr>
          </a:p>
        </p:txBody>
      </p:sp>
      <p:sp>
        <p:nvSpPr>
          <p:cNvPr id="25" name="矩形 24"/>
          <p:cNvSpPr/>
          <p:nvPr/>
        </p:nvSpPr>
        <p:spPr>
          <a:xfrm>
            <a:off x="4857752" y="2357430"/>
            <a:ext cx="1005403" cy="584775"/>
          </a:xfrm>
          <a:prstGeom prst="rect">
            <a:avLst/>
          </a:prstGeom>
        </p:spPr>
        <p:txBody>
          <a:bodyPr wrap="none">
            <a:spAutoFit/>
          </a:bodyPr>
          <a:lstStyle/>
          <a:p>
            <a:r>
              <a:rPr lang="zh-CN" altLang="en-US" sz="3200" dirty="0" smtClean="0">
                <a:latin typeface="华文楷体" pitchFamily="2" charset="-122"/>
                <a:ea typeface="华文楷体" pitchFamily="2" charset="-122"/>
              </a:rPr>
              <a:t>位置</a:t>
            </a:r>
            <a:endParaRPr lang="zh-CN" altLang="en-US" sz="3200" dirty="0">
              <a:latin typeface="华文楷体" pitchFamily="2" charset="-122"/>
              <a:ea typeface="华文楷体" pitchFamily="2" charset="-122"/>
            </a:endParaRPr>
          </a:p>
        </p:txBody>
      </p:sp>
      <p:sp>
        <p:nvSpPr>
          <p:cNvPr id="26" name="矩形 25"/>
          <p:cNvSpPr/>
          <p:nvPr/>
        </p:nvSpPr>
        <p:spPr>
          <a:xfrm>
            <a:off x="357158" y="3056449"/>
            <a:ext cx="8572560" cy="1326966"/>
          </a:xfrm>
          <a:prstGeom prst="rect">
            <a:avLst/>
          </a:prstGeom>
        </p:spPr>
        <p:txBody>
          <a:bodyPr wrap="square">
            <a:spAutoFit/>
          </a:bodyPr>
          <a:lstStyle/>
          <a:p>
            <a:pPr>
              <a:lnSpc>
                <a:spcPct val="130000"/>
              </a:lnSpc>
            </a:pPr>
            <a:r>
              <a:rPr lang="en-US" altLang="zh-CN" sz="3200" dirty="0" smtClean="0">
                <a:solidFill>
                  <a:schemeClr val="tx1"/>
                </a:solidFill>
                <a:latin typeface="华文楷体" pitchFamily="2" charset="-122"/>
                <a:ea typeface="华文楷体" pitchFamily="2" charset="-122"/>
              </a:rPr>
              <a:t>②</a:t>
            </a:r>
            <a:r>
              <a:rPr lang="zh-CN" altLang="zh-CN" sz="3200" dirty="0" smtClean="0">
                <a:solidFill>
                  <a:schemeClr val="tx1"/>
                </a:solidFill>
                <a:latin typeface="华文楷体" pitchFamily="2" charset="-122"/>
                <a:ea typeface="华文楷体" pitchFamily="2" charset="-122"/>
              </a:rPr>
              <a:t>下面的图形中</a:t>
            </a:r>
            <a:r>
              <a:rPr lang="en-US" altLang="zh-CN" sz="3200" dirty="0" smtClean="0">
                <a:solidFill>
                  <a:schemeClr val="tx1"/>
                </a:solidFill>
                <a:latin typeface="华文楷体" pitchFamily="2" charset="-122"/>
                <a:ea typeface="华文楷体" pitchFamily="2" charset="-122"/>
              </a:rPr>
              <a:t>,(</a:t>
            </a:r>
            <a:r>
              <a:rPr lang="zh-CN" altLang="zh-CN" sz="3200" i="1" dirty="0" smtClean="0">
                <a:solidFill>
                  <a:schemeClr val="tx1"/>
                </a:solidFill>
                <a:latin typeface="华文楷体" pitchFamily="2" charset="-122"/>
                <a:ea typeface="华文楷体" pitchFamily="2" charset="-122"/>
              </a:rPr>
              <a:t>　　</a:t>
            </a:r>
            <a:r>
              <a:rPr lang="en-US" altLang="zh-CN" sz="3200" dirty="0" smtClean="0">
                <a:solidFill>
                  <a:schemeClr val="tx1"/>
                </a:solidFill>
                <a:latin typeface="华文楷体" pitchFamily="2" charset="-122"/>
                <a:ea typeface="华文楷体" pitchFamily="2" charset="-122"/>
              </a:rPr>
              <a:t>)</a:t>
            </a:r>
            <a:r>
              <a:rPr lang="zh-CN" altLang="zh-CN" sz="3200" dirty="0" smtClean="0">
                <a:solidFill>
                  <a:schemeClr val="tx1"/>
                </a:solidFill>
                <a:latin typeface="华文楷体" pitchFamily="2" charset="-122"/>
                <a:ea typeface="华文楷体" pitchFamily="2" charset="-122"/>
              </a:rPr>
              <a:t>不能通过旋转图形的一</a:t>
            </a:r>
            <a:endParaRPr lang="en-US" altLang="zh-CN" sz="3200" dirty="0" smtClean="0">
              <a:solidFill>
                <a:schemeClr val="tx1"/>
              </a:solidFill>
              <a:latin typeface="华文楷体" pitchFamily="2" charset="-122"/>
              <a:ea typeface="华文楷体" pitchFamily="2" charset="-122"/>
            </a:endParaRPr>
          </a:p>
          <a:p>
            <a:pPr>
              <a:lnSpc>
                <a:spcPct val="130000"/>
              </a:lnSpc>
            </a:pPr>
            <a:r>
              <a:rPr lang="zh-CN" altLang="en-US" sz="3200" dirty="0" smtClean="0">
                <a:solidFill>
                  <a:schemeClr val="tx1"/>
                </a:solidFill>
                <a:latin typeface="华文楷体" pitchFamily="2" charset="-122"/>
                <a:ea typeface="华文楷体" pitchFamily="2" charset="-122"/>
              </a:rPr>
              <a:t>    </a:t>
            </a:r>
            <a:r>
              <a:rPr lang="zh-CN" altLang="zh-CN" sz="3200" dirty="0" smtClean="0">
                <a:solidFill>
                  <a:schemeClr val="tx1"/>
                </a:solidFill>
                <a:latin typeface="华文楷体" pitchFamily="2" charset="-122"/>
                <a:ea typeface="华文楷体" pitchFamily="2" charset="-122"/>
              </a:rPr>
              <a:t>部分得到。</a:t>
            </a:r>
            <a:endParaRPr lang="zh-CN" altLang="zh-CN" sz="3200" dirty="0">
              <a:solidFill>
                <a:schemeClr val="tx1"/>
              </a:solidFill>
              <a:latin typeface="华文楷体" pitchFamily="2" charset="-122"/>
              <a:ea typeface="华文楷体" pitchFamily="2" charset="-122"/>
            </a:endParaRPr>
          </a:p>
        </p:txBody>
      </p:sp>
      <p:grpSp>
        <p:nvGrpSpPr>
          <p:cNvPr id="29" name="组合 28"/>
          <p:cNvGrpSpPr/>
          <p:nvPr/>
        </p:nvGrpSpPr>
        <p:grpSpPr>
          <a:xfrm>
            <a:off x="1714480" y="4429132"/>
            <a:ext cx="5500726" cy="1875516"/>
            <a:chOff x="1714480" y="4429132"/>
            <a:chExt cx="5500726" cy="1875516"/>
          </a:xfrm>
        </p:grpSpPr>
        <p:pic>
          <p:nvPicPr>
            <p:cNvPr id="27" name="sy133.jpg" descr="id:2147507633;FounderCES"/>
            <p:cNvPicPr/>
            <p:nvPr/>
          </p:nvPicPr>
          <p:blipFill>
            <a:blip r:embed="rId2" cstate="print">
              <a:clrChange>
                <a:clrFrom>
                  <a:srgbClr val="FFFFFF"/>
                </a:clrFrom>
                <a:clrTo>
                  <a:srgbClr val="FFFFFF">
                    <a:alpha val="0"/>
                  </a:srgbClr>
                </a:clrTo>
              </a:clrChange>
            </a:blip>
            <a:stretch>
              <a:fillRect/>
            </a:stretch>
          </p:blipFill>
          <p:spPr>
            <a:xfrm>
              <a:off x="1714480" y="4429132"/>
              <a:ext cx="5072098" cy="1171695"/>
            </a:xfrm>
            <a:prstGeom prst="rect">
              <a:avLst/>
            </a:prstGeom>
          </p:spPr>
        </p:pic>
        <p:sp>
          <p:nvSpPr>
            <p:cNvPr id="28" name="矩形 27"/>
            <p:cNvSpPr/>
            <p:nvPr/>
          </p:nvSpPr>
          <p:spPr>
            <a:xfrm>
              <a:off x="2643174" y="5572140"/>
              <a:ext cx="4572032" cy="732508"/>
            </a:xfrm>
            <a:prstGeom prst="rect">
              <a:avLst/>
            </a:prstGeom>
          </p:spPr>
          <p:txBody>
            <a:bodyPr wrap="square">
              <a:spAutoFit/>
            </a:bodyPr>
            <a:lstStyle/>
            <a:p>
              <a:pPr>
                <a:lnSpc>
                  <a:spcPct val="130000"/>
                </a:lnSpc>
              </a:pPr>
              <a:r>
                <a:rPr lang="en-US" altLang="zh-CN" sz="3200" dirty="0" smtClean="0">
                  <a:solidFill>
                    <a:schemeClr val="tx1"/>
                  </a:solidFill>
                  <a:latin typeface="+mj-ea"/>
                  <a:ea typeface="+mj-ea"/>
                </a:rPr>
                <a:t>A          B     C</a:t>
              </a:r>
              <a:endParaRPr lang="zh-CN" altLang="zh-CN" sz="3200" dirty="0">
                <a:solidFill>
                  <a:schemeClr val="tx1"/>
                </a:solidFill>
                <a:latin typeface="+mj-ea"/>
                <a:ea typeface="+mj-ea"/>
              </a:endParaRPr>
            </a:p>
          </p:txBody>
        </p:sp>
      </p:grpSp>
      <p:sp>
        <p:nvSpPr>
          <p:cNvPr id="30" name="矩形 29"/>
          <p:cNvSpPr/>
          <p:nvPr/>
        </p:nvSpPr>
        <p:spPr>
          <a:xfrm>
            <a:off x="3714744" y="3143248"/>
            <a:ext cx="463588" cy="584775"/>
          </a:xfrm>
          <a:prstGeom prst="rect">
            <a:avLst/>
          </a:prstGeom>
        </p:spPr>
        <p:txBody>
          <a:bodyPr wrap="none">
            <a:spAutoFit/>
          </a:bodyPr>
          <a:lstStyle/>
          <a:p>
            <a:r>
              <a:rPr lang="en-US" altLang="zh-CN" sz="3200" dirty="0" smtClean="0">
                <a:latin typeface="华文楷体" pitchFamily="2" charset="-122"/>
                <a:ea typeface="华文楷体" pitchFamily="2" charset="-122"/>
              </a:rPr>
              <a:t>A</a:t>
            </a:r>
            <a:endParaRPr lang="zh-CN" altLang="en-US" sz="3200" dirty="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blinds(horizontal)">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left)">
                                      <p:cBhvr>
                                        <p:cTn id="20" dur="500"/>
                                        <p:tgtEl>
                                          <p:spTgt spid="2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blinds(horizontal)">
                                      <p:cBhvr>
                                        <p:cTn id="30" dur="500"/>
                                        <p:tgtEl>
                                          <p:spTgt spid="26"/>
                                        </p:tgtEl>
                                      </p:cBhvr>
                                    </p:animEffect>
                                  </p:childTnLst>
                                </p:cTn>
                              </p:par>
                              <p:par>
                                <p:cTn id="31" presetID="3" presetClass="entr" presetSubtype="10"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blinds(horizontal)">
                                      <p:cBhvr>
                                        <p:cTn id="33" dur="500"/>
                                        <p:tgtEl>
                                          <p:spTgt spid="2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left)">
                                      <p:cBhvr>
                                        <p:cTn id="3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23" grpId="0"/>
      <p:bldP spid="24" grpId="0"/>
      <p:bldP spid="25" grpId="0"/>
      <p:bldP spid="26"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357158" y="857232"/>
            <a:ext cx="1000132" cy="571504"/>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chemeClr val="tx1"/>
                </a:solidFill>
                <a:latin typeface="+mj-ea"/>
                <a:ea typeface="+mj-ea"/>
              </a:rPr>
              <a:t>例</a:t>
            </a:r>
            <a:r>
              <a:rPr lang="en-US" altLang="zh-CN" sz="3200" dirty="0" smtClean="0">
                <a:solidFill>
                  <a:schemeClr val="tx1"/>
                </a:solidFill>
                <a:latin typeface="+mj-ea"/>
                <a:ea typeface="+mj-ea"/>
              </a:rPr>
              <a:t>2</a:t>
            </a:r>
            <a:endParaRPr lang="zh-CN" altLang="en-US" sz="3200" dirty="0">
              <a:solidFill>
                <a:schemeClr val="tx1"/>
              </a:solidFill>
              <a:latin typeface="+mj-ea"/>
              <a:ea typeface="+mj-ea"/>
            </a:endParaRPr>
          </a:p>
        </p:txBody>
      </p:sp>
      <p:sp>
        <p:nvSpPr>
          <p:cNvPr id="7" name="矩形 6"/>
          <p:cNvSpPr/>
          <p:nvPr/>
        </p:nvSpPr>
        <p:spPr>
          <a:xfrm>
            <a:off x="1357322" y="571480"/>
            <a:ext cx="7786678" cy="1372683"/>
          </a:xfrm>
          <a:prstGeom prst="rect">
            <a:avLst/>
          </a:prstGeom>
        </p:spPr>
        <p:txBody>
          <a:bodyPr wrap="square">
            <a:spAutoFit/>
          </a:bodyPr>
          <a:lstStyle/>
          <a:p>
            <a:pPr>
              <a:lnSpc>
                <a:spcPct val="130000"/>
              </a:lnSpc>
            </a:pPr>
            <a:r>
              <a:rPr lang="en-US" altLang="zh-CN" sz="3200" dirty="0" smtClean="0">
                <a:solidFill>
                  <a:schemeClr val="tx1"/>
                </a:solidFill>
                <a:latin typeface="+mj-ea"/>
                <a:ea typeface="+mj-ea"/>
              </a:rPr>
              <a:t>  </a:t>
            </a:r>
            <a:r>
              <a:rPr lang="zh-CN" altLang="zh-CN" sz="3200" dirty="0" smtClean="0">
                <a:solidFill>
                  <a:schemeClr val="tx1"/>
                </a:solidFill>
                <a:latin typeface="+mj-ea"/>
                <a:ea typeface="+mj-ea"/>
              </a:rPr>
              <a:t>把长</a:t>
            </a:r>
            <a:r>
              <a:rPr lang="en-US" altLang="zh-CN" sz="3200" dirty="0" smtClean="0">
                <a:solidFill>
                  <a:schemeClr val="tx1"/>
                </a:solidFill>
                <a:latin typeface="+mj-ea"/>
                <a:ea typeface="+mj-ea"/>
              </a:rPr>
              <a:t>2 cm,</a:t>
            </a:r>
            <a:r>
              <a:rPr lang="zh-CN" altLang="zh-CN" sz="3200" dirty="0" smtClean="0">
                <a:solidFill>
                  <a:schemeClr val="tx1"/>
                </a:solidFill>
                <a:latin typeface="+mj-ea"/>
                <a:ea typeface="+mj-ea"/>
              </a:rPr>
              <a:t>宽</a:t>
            </a:r>
            <a:r>
              <a:rPr lang="en-US" altLang="zh-CN" sz="3200" dirty="0" smtClean="0">
                <a:solidFill>
                  <a:schemeClr val="tx1"/>
                </a:solidFill>
                <a:latin typeface="+mj-ea"/>
                <a:ea typeface="+mj-ea"/>
              </a:rPr>
              <a:t>1 cm</a:t>
            </a:r>
            <a:r>
              <a:rPr lang="zh-CN" altLang="zh-CN" sz="3200" dirty="0" smtClean="0">
                <a:solidFill>
                  <a:schemeClr val="tx1"/>
                </a:solidFill>
                <a:latin typeface="+mj-ea"/>
                <a:ea typeface="+mj-ea"/>
              </a:rPr>
              <a:t>的长方形按</a:t>
            </a:r>
            <a:r>
              <a:rPr lang="en-US" altLang="zh-CN" sz="3200" dirty="0" smtClean="0">
                <a:solidFill>
                  <a:schemeClr val="tx1"/>
                </a:solidFill>
                <a:latin typeface="+mj-ea"/>
                <a:ea typeface="+mj-ea"/>
              </a:rPr>
              <a:t>2∶1</a:t>
            </a:r>
            <a:r>
              <a:rPr lang="zh-CN" altLang="zh-CN" sz="3200" dirty="0" smtClean="0">
                <a:solidFill>
                  <a:schemeClr val="tx1"/>
                </a:solidFill>
                <a:latin typeface="+mj-ea"/>
                <a:ea typeface="+mj-ea"/>
              </a:rPr>
              <a:t>放大</a:t>
            </a:r>
            <a:r>
              <a:rPr lang="en-US" altLang="zh-CN" sz="3200" dirty="0" smtClean="0">
                <a:solidFill>
                  <a:schemeClr val="tx1"/>
                </a:solidFill>
                <a:latin typeface="+mj-ea"/>
                <a:ea typeface="+mj-ea"/>
              </a:rPr>
              <a:t>,</a:t>
            </a:r>
            <a:r>
              <a:rPr lang="zh-CN" altLang="zh-CN" sz="3200" dirty="0" smtClean="0">
                <a:solidFill>
                  <a:schemeClr val="tx1"/>
                </a:solidFill>
                <a:latin typeface="+mj-ea"/>
                <a:ea typeface="+mj-ea"/>
              </a:rPr>
              <a:t>求放大后的长方形的面积。</a:t>
            </a:r>
            <a:endParaRPr lang="zh-CN" altLang="en-US" sz="3200" dirty="0">
              <a:solidFill>
                <a:schemeClr val="tx1"/>
              </a:solidFill>
              <a:latin typeface="+mj-ea"/>
              <a:ea typeface="+mj-ea"/>
            </a:endParaRPr>
          </a:p>
        </p:txBody>
      </p:sp>
      <p:graphicFrame>
        <p:nvGraphicFramePr>
          <p:cNvPr id="10" name="Object 5"/>
          <p:cNvGraphicFramePr>
            <a:graphicFrameLocks noChangeAspect="1"/>
          </p:cNvGraphicFramePr>
          <p:nvPr/>
        </p:nvGraphicFramePr>
        <p:xfrm>
          <a:off x="2143108" y="2208223"/>
          <a:ext cx="4019551" cy="992188"/>
        </p:xfrm>
        <a:graphic>
          <a:graphicData uri="http://schemas.openxmlformats.org/presentationml/2006/ole">
            <p:oleObj spid="_x0000_s366593" name="Equation" r:id="rId3" imgW="1307880" imgH="393480" progId="">
              <p:embed/>
            </p:oleObj>
          </a:graphicData>
        </a:graphic>
      </p:graphicFrame>
      <p:graphicFrame>
        <p:nvGraphicFramePr>
          <p:cNvPr id="11" name="Object 5"/>
          <p:cNvGraphicFramePr>
            <a:graphicFrameLocks noChangeAspect="1"/>
          </p:cNvGraphicFramePr>
          <p:nvPr/>
        </p:nvGraphicFramePr>
        <p:xfrm>
          <a:off x="2239963" y="3359164"/>
          <a:ext cx="3825875" cy="992187"/>
        </p:xfrm>
        <a:graphic>
          <a:graphicData uri="http://schemas.openxmlformats.org/presentationml/2006/ole">
            <p:oleObj spid="_x0000_s366594" name="Equation" r:id="rId4" imgW="1244520" imgH="393480" progId="">
              <p:embed/>
            </p:oleObj>
          </a:graphicData>
        </a:graphic>
      </p:graphicFrame>
      <p:graphicFrame>
        <p:nvGraphicFramePr>
          <p:cNvPr id="12" name="Object 5"/>
          <p:cNvGraphicFramePr>
            <a:graphicFrameLocks noChangeAspect="1"/>
          </p:cNvGraphicFramePr>
          <p:nvPr/>
        </p:nvGraphicFramePr>
        <p:xfrm>
          <a:off x="2843213" y="4652976"/>
          <a:ext cx="2811462" cy="704850"/>
        </p:xfrm>
        <a:graphic>
          <a:graphicData uri="http://schemas.openxmlformats.org/presentationml/2006/ole">
            <p:oleObj spid="_x0000_s366595" name="Equation" r:id="rId5" imgW="914400" imgH="279360" progId="">
              <p:embed/>
            </p:oleObj>
          </a:graphicData>
        </a:graphic>
      </p:graphicFrame>
      <p:sp>
        <p:nvSpPr>
          <p:cNvPr id="16" name="矩形 15"/>
          <p:cNvSpPr/>
          <p:nvPr/>
        </p:nvSpPr>
        <p:spPr>
          <a:xfrm>
            <a:off x="1285852" y="5572140"/>
            <a:ext cx="6739345" cy="584775"/>
          </a:xfrm>
          <a:prstGeom prst="rect">
            <a:avLst/>
          </a:prstGeom>
        </p:spPr>
        <p:txBody>
          <a:bodyPr wrap="none">
            <a:spAutoFit/>
          </a:bodyPr>
          <a:lstStyle/>
          <a:p>
            <a:r>
              <a:rPr lang="zh-CN" altLang="en-US" sz="3200" dirty="0" smtClean="0">
                <a:solidFill>
                  <a:srgbClr val="C00000"/>
                </a:solidFill>
                <a:latin typeface="华文楷体" pitchFamily="2" charset="-122"/>
                <a:ea typeface="华文楷体" pitchFamily="2" charset="-122"/>
              </a:rPr>
              <a:t>答：</a:t>
            </a:r>
            <a:r>
              <a:rPr lang="zh-CN" altLang="zh-CN" sz="3200" dirty="0" smtClean="0">
                <a:solidFill>
                  <a:srgbClr val="C00000"/>
                </a:solidFill>
                <a:latin typeface="华文楷体" pitchFamily="2" charset="-122"/>
                <a:ea typeface="华文楷体" pitchFamily="2" charset="-122"/>
              </a:rPr>
              <a:t>放大后的长方形的面积</a:t>
            </a:r>
            <a:r>
              <a:rPr lang="zh-CN" altLang="en-US" sz="3200" dirty="0" smtClean="0">
                <a:solidFill>
                  <a:srgbClr val="C00000"/>
                </a:solidFill>
                <a:latin typeface="华文楷体" pitchFamily="2" charset="-122"/>
                <a:ea typeface="华文楷体" pitchFamily="2" charset="-122"/>
              </a:rPr>
              <a:t>是</a:t>
            </a:r>
            <a:r>
              <a:rPr lang="en-US" altLang="zh-CN" sz="3200" dirty="0" smtClean="0">
                <a:solidFill>
                  <a:srgbClr val="C00000"/>
                </a:solidFill>
                <a:latin typeface="华文楷体" pitchFamily="2" charset="-122"/>
                <a:ea typeface="华文楷体" pitchFamily="2" charset="-122"/>
              </a:rPr>
              <a:t>8cm²</a:t>
            </a:r>
            <a:r>
              <a:rPr lang="zh-CN" altLang="en-US" sz="3200" dirty="0" smtClean="0">
                <a:solidFill>
                  <a:srgbClr val="C00000"/>
                </a:solidFill>
                <a:latin typeface="华文楷体" pitchFamily="2" charset="-122"/>
                <a:ea typeface="华文楷体" pitchFamily="2" charset="-122"/>
              </a:rPr>
              <a:t>。</a:t>
            </a:r>
            <a:endParaRPr lang="zh-CN" altLang="en-US" sz="3200" dirty="0">
              <a:solidFill>
                <a:srgbClr val="C00000"/>
              </a:solidFill>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7"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7158" y="857232"/>
            <a:ext cx="1285884" cy="64294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总  结</a:t>
            </a:r>
            <a:endParaRPr lang="zh-CN" altLang="en-US" sz="3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矩形 2"/>
          <p:cNvSpPr/>
          <p:nvPr/>
        </p:nvSpPr>
        <p:spPr>
          <a:xfrm>
            <a:off x="357158" y="1785926"/>
            <a:ext cx="8786842" cy="1499321"/>
          </a:xfrm>
          <a:prstGeom prst="rect">
            <a:avLst/>
          </a:prstGeom>
        </p:spPr>
        <p:txBody>
          <a:bodyPr wrap="square">
            <a:spAutoFit/>
          </a:bodyPr>
          <a:lstStyle/>
          <a:p>
            <a:pPr>
              <a:lnSpc>
                <a:spcPct val="150000"/>
              </a:lnSpc>
            </a:pPr>
            <a:r>
              <a:rPr lang="en-US" altLang="zh-CN" sz="3200" dirty="0" smtClean="0">
                <a:latin typeface="华文楷体" pitchFamily="2" charset="-122"/>
                <a:ea typeface="华文楷体" pitchFamily="2" charset="-122"/>
              </a:rPr>
              <a:t>①</a:t>
            </a:r>
            <a:r>
              <a:rPr lang="zh-CN" altLang="zh-CN" sz="3200" dirty="0" smtClean="0">
                <a:latin typeface="华文楷体" pitchFamily="2" charset="-122"/>
                <a:ea typeface="华文楷体" pitchFamily="2" charset="-122"/>
              </a:rPr>
              <a:t>把一个图形的各边按一定的比进行放大或缩小</a:t>
            </a:r>
            <a:r>
              <a:rPr lang="en-US" altLang="zh-CN" sz="3200" dirty="0" smtClean="0">
                <a:latin typeface="华文楷体" pitchFamily="2" charset="-122"/>
                <a:ea typeface="华文楷体" pitchFamily="2" charset="-122"/>
              </a:rPr>
              <a:t>,</a:t>
            </a:r>
          </a:p>
          <a:p>
            <a:pPr>
              <a:lnSpc>
                <a:spcPct val="150000"/>
              </a:lnSpc>
            </a:pPr>
            <a:r>
              <a:rPr lang="zh-CN" altLang="en-US" sz="3200" dirty="0" smtClean="0">
                <a:latin typeface="华文楷体" pitchFamily="2" charset="-122"/>
                <a:ea typeface="华文楷体" pitchFamily="2" charset="-122"/>
              </a:rPr>
              <a:t>    </a:t>
            </a:r>
            <a:r>
              <a:rPr lang="zh-CN" altLang="zh-CN" sz="3200" dirty="0" smtClean="0">
                <a:latin typeface="华文楷体" pitchFamily="2" charset="-122"/>
                <a:ea typeface="华文楷体" pitchFamily="2" charset="-122"/>
              </a:rPr>
              <a:t>从而得到该图形的放大图或缩小图。</a:t>
            </a:r>
            <a:endParaRPr lang="zh-CN" altLang="zh-CN" sz="3200" dirty="0">
              <a:latin typeface="华文楷体" pitchFamily="2" charset="-122"/>
              <a:ea typeface="华文楷体" pitchFamily="2" charset="-122"/>
            </a:endParaRPr>
          </a:p>
        </p:txBody>
      </p:sp>
      <p:sp>
        <p:nvSpPr>
          <p:cNvPr id="4" name="矩形 3"/>
          <p:cNvSpPr/>
          <p:nvPr/>
        </p:nvSpPr>
        <p:spPr>
          <a:xfrm>
            <a:off x="428628" y="3643314"/>
            <a:ext cx="8715372" cy="1569660"/>
          </a:xfrm>
          <a:prstGeom prst="rect">
            <a:avLst/>
          </a:prstGeom>
        </p:spPr>
        <p:txBody>
          <a:bodyPr wrap="square">
            <a:spAutoFit/>
          </a:bodyPr>
          <a:lstStyle/>
          <a:p>
            <a:pPr>
              <a:lnSpc>
                <a:spcPct val="150000"/>
              </a:lnSpc>
            </a:pPr>
            <a:r>
              <a:rPr lang="en-US" altLang="zh-CN" sz="3200" dirty="0" smtClean="0">
                <a:latin typeface="华文楷体" pitchFamily="2" charset="-122"/>
                <a:ea typeface="华文楷体" pitchFamily="2" charset="-122"/>
              </a:rPr>
              <a:t>②</a:t>
            </a:r>
            <a:r>
              <a:rPr lang="zh-CN" altLang="zh-CN" sz="3200" dirty="0" smtClean="0">
                <a:latin typeface="华文楷体" pitchFamily="2" charset="-122"/>
                <a:ea typeface="华文楷体" pitchFamily="2" charset="-122"/>
              </a:rPr>
              <a:t>一个图形放大或缩小后的图形与原图形比较</a:t>
            </a:r>
            <a:r>
              <a:rPr lang="en-US" altLang="zh-CN" sz="3200" dirty="0" smtClean="0">
                <a:latin typeface="华文楷体" pitchFamily="2" charset="-122"/>
                <a:ea typeface="华文楷体" pitchFamily="2" charset="-122"/>
              </a:rPr>
              <a:t>:</a:t>
            </a:r>
          </a:p>
          <a:p>
            <a:pPr>
              <a:lnSpc>
                <a:spcPct val="150000"/>
              </a:lnSpc>
            </a:pPr>
            <a:r>
              <a:rPr lang="zh-CN" altLang="en-US" sz="3200" dirty="0" smtClean="0">
                <a:latin typeface="华文楷体" pitchFamily="2" charset="-122"/>
                <a:ea typeface="华文楷体" pitchFamily="2" charset="-122"/>
              </a:rPr>
              <a:t>    </a:t>
            </a:r>
            <a:r>
              <a:rPr lang="zh-CN" altLang="zh-CN" sz="3200" dirty="0" smtClean="0">
                <a:latin typeface="华文楷体" pitchFamily="2" charset="-122"/>
                <a:ea typeface="华文楷体" pitchFamily="2" charset="-122"/>
              </a:rPr>
              <a:t>形状相同</a:t>
            </a:r>
            <a:r>
              <a:rPr lang="en-US" altLang="zh-CN" sz="3200" dirty="0" smtClean="0">
                <a:latin typeface="华文楷体" pitchFamily="2" charset="-122"/>
                <a:ea typeface="华文楷体" pitchFamily="2" charset="-122"/>
              </a:rPr>
              <a:t>,</a:t>
            </a:r>
            <a:r>
              <a:rPr lang="zh-CN" altLang="zh-CN" sz="3200" dirty="0" smtClean="0">
                <a:latin typeface="华文楷体" pitchFamily="2" charset="-122"/>
                <a:ea typeface="华文楷体" pitchFamily="2" charset="-122"/>
              </a:rPr>
              <a:t>大小不同。</a:t>
            </a:r>
            <a:endParaRPr lang="zh-CN" altLang="en-US" sz="3200" dirty="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iterate type="lt">
                                    <p:tmPct val="5000"/>
                                  </p:iterate>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7158" y="1000108"/>
            <a:ext cx="8001056" cy="584775"/>
          </a:xfrm>
          <a:prstGeom prst="rect">
            <a:avLst/>
          </a:prstGeom>
        </p:spPr>
        <p:txBody>
          <a:bodyPr wrap="square">
            <a:spAutoFit/>
          </a:bodyPr>
          <a:lstStyle/>
          <a:p>
            <a:r>
              <a:rPr lang="en-US" altLang="zh-CN" sz="3200" dirty="0" smtClean="0">
                <a:solidFill>
                  <a:schemeClr val="tx1"/>
                </a:solidFill>
                <a:latin typeface="华文楷体" pitchFamily="2" charset="-122"/>
                <a:ea typeface="华文楷体" pitchFamily="2" charset="-122"/>
              </a:rPr>
              <a:t>③</a:t>
            </a:r>
            <a:r>
              <a:rPr lang="zh-CN" altLang="zh-CN" sz="3200" dirty="0" smtClean="0">
                <a:solidFill>
                  <a:schemeClr val="tx1"/>
                </a:solidFill>
                <a:latin typeface="华文楷体" pitchFamily="2" charset="-122"/>
                <a:ea typeface="华文楷体" pitchFamily="2" charset="-122"/>
              </a:rPr>
              <a:t>画一个图形的放大或缩小后的图形的步骤</a:t>
            </a:r>
            <a:r>
              <a:rPr lang="en-US" altLang="zh-CN" sz="3200" dirty="0" smtClean="0">
                <a:solidFill>
                  <a:schemeClr val="tx1"/>
                </a:solidFill>
                <a:latin typeface="华文楷体" pitchFamily="2" charset="-122"/>
                <a:ea typeface="华文楷体" pitchFamily="2" charset="-122"/>
              </a:rPr>
              <a:t>:</a:t>
            </a:r>
            <a:endParaRPr lang="zh-CN" altLang="zh-CN" sz="3200" dirty="0" smtClean="0">
              <a:solidFill>
                <a:schemeClr val="tx1"/>
              </a:solidFill>
              <a:latin typeface="华文楷体" pitchFamily="2" charset="-122"/>
              <a:ea typeface="华文楷体" pitchFamily="2" charset="-122"/>
            </a:endParaRPr>
          </a:p>
        </p:txBody>
      </p:sp>
      <p:sp>
        <p:nvSpPr>
          <p:cNvPr id="3" name="矩形 2"/>
          <p:cNvSpPr/>
          <p:nvPr/>
        </p:nvSpPr>
        <p:spPr>
          <a:xfrm>
            <a:off x="714348" y="1857364"/>
            <a:ext cx="7858180" cy="1569660"/>
          </a:xfrm>
          <a:prstGeom prst="rect">
            <a:avLst/>
          </a:prstGeom>
        </p:spPr>
        <p:txBody>
          <a:bodyPr wrap="square">
            <a:spAutoFit/>
          </a:bodyPr>
          <a:lstStyle/>
          <a:p>
            <a:pPr>
              <a:lnSpc>
                <a:spcPct val="150000"/>
              </a:lnSpc>
            </a:pPr>
            <a:r>
              <a:rPr lang="zh-CN" altLang="en-US" sz="3200" dirty="0" smtClean="0">
                <a:latin typeface="华文楷体" pitchFamily="2" charset="-122"/>
                <a:ea typeface="华文楷体" pitchFamily="2" charset="-122"/>
              </a:rPr>
              <a:t>    </a:t>
            </a:r>
            <a:r>
              <a:rPr lang="zh-CN" altLang="zh-CN" sz="3200" dirty="0" smtClean="0">
                <a:latin typeface="华文楷体" pitchFamily="2" charset="-122"/>
                <a:ea typeface="华文楷体" pitchFamily="2" charset="-122"/>
              </a:rPr>
              <a:t>第一步</a:t>
            </a:r>
            <a:r>
              <a:rPr lang="en-US" altLang="zh-CN" sz="3200" dirty="0" smtClean="0">
                <a:latin typeface="华文楷体" pitchFamily="2" charset="-122"/>
                <a:ea typeface="华文楷体" pitchFamily="2" charset="-122"/>
              </a:rPr>
              <a:t>:</a:t>
            </a:r>
            <a:r>
              <a:rPr lang="zh-CN" altLang="zh-CN" sz="3200" dirty="0" smtClean="0">
                <a:latin typeface="华文楷体" pitchFamily="2" charset="-122"/>
                <a:ea typeface="华文楷体" pitchFamily="2" charset="-122"/>
              </a:rPr>
              <a:t>先按给定的比计算出放大或缩小后的图形相应的各边长度。</a:t>
            </a:r>
            <a:endParaRPr lang="zh-CN" altLang="zh-CN" sz="3200" dirty="0">
              <a:latin typeface="华文楷体" pitchFamily="2" charset="-122"/>
              <a:ea typeface="华文楷体" pitchFamily="2" charset="-122"/>
            </a:endParaRPr>
          </a:p>
        </p:txBody>
      </p:sp>
      <p:sp>
        <p:nvSpPr>
          <p:cNvPr id="4" name="矩形 3"/>
          <p:cNvSpPr/>
          <p:nvPr/>
        </p:nvSpPr>
        <p:spPr>
          <a:xfrm>
            <a:off x="714348" y="3645290"/>
            <a:ext cx="7858180" cy="1569660"/>
          </a:xfrm>
          <a:prstGeom prst="rect">
            <a:avLst/>
          </a:prstGeom>
        </p:spPr>
        <p:txBody>
          <a:bodyPr wrap="square">
            <a:spAutoFit/>
          </a:bodyPr>
          <a:lstStyle/>
          <a:p>
            <a:pPr>
              <a:lnSpc>
                <a:spcPct val="150000"/>
              </a:lnSpc>
            </a:pPr>
            <a:r>
              <a:rPr lang="zh-CN" altLang="en-US" sz="3200" dirty="0" smtClean="0">
                <a:latin typeface="华文楷体" pitchFamily="2" charset="-122"/>
                <a:ea typeface="华文楷体" pitchFamily="2" charset="-122"/>
              </a:rPr>
              <a:t>    </a:t>
            </a:r>
            <a:r>
              <a:rPr lang="zh-CN" altLang="zh-CN" sz="3200" dirty="0" smtClean="0">
                <a:latin typeface="华文楷体" pitchFamily="2" charset="-122"/>
                <a:ea typeface="华文楷体" pitchFamily="2" charset="-122"/>
              </a:rPr>
              <a:t>第二步</a:t>
            </a:r>
            <a:r>
              <a:rPr lang="en-US" altLang="zh-CN" sz="3200" dirty="0" smtClean="0">
                <a:latin typeface="华文楷体" pitchFamily="2" charset="-122"/>
                <a:ea typeface="华文楷体" pitchFamily="2" charset="-122"/>
              </a:rPr>
              <a:t>:</a:t>
            </a:r>
            <a:r>
              <a:rPr lang="zh-CN" altLang="zh-CN" sz="3200" dirty="0" smtClean="0">
                <a:latin typeface="华文楷体" pitchFamily="2" charset="-122"/>
                <a:ea typeface="华文楷体" pitchFamily="2" charset="-122"/>
              </a:rPr>
              <a:t>再按新边长画出原图形的放大或缩小后的图形。</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grpId="0" nodeType="clickEffect">
                                  <p:stCondLst>
                                    <p:cond delay="0"/>
                                  </p:stCondLst>
                                  <p:iterate type="lt">
                                    <p:tmPct val="5000"/>
                                  </p:iterate>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 calcmode="lin" valueType="num">
                                      <p:cBhvr>
                                        <p:cTn id="22" dur="1000" fill="hold"/>
                                        <p:tgtEl>
                                          <p:spTgt spid="4"/>
                                        </p:tgtEl>
                                        <p:attrNameLst>
                                          <p:attrName>style.rotation</p:attrName>
                                        </p:attrNameLst>
                                      </p:cBhvr>
                                      <p:tavLst>
                                        <p:tav tm="0">
                                          <p:val>
                                            <p:fltVal val="90"/>
                                          </p:val>
                                        </p:tav>
                                        <p:tav tm="100000">
                                          <p:val>
                                            <p:fltVal val="0"/>
                                          </p:val>
                                        </p:tav>
                                      </p:tavLst>
                                    </p:anim>
                                    <p:animEffect transition="in" filter="fade">
                                      <p:cBhvr>
                                        <p:cTn id="2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otalTime>11229</TotalTime>
  <Words>938</Words>
  <Application>Microsoft Office PowerPoint</Application>
  <PresentationFormat>全屏显示(4:3)</PresentationFormat>
  <Paragraphs>150</Paragraphs>
  <Slides>24</Slides>
  <Notes>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26" baseType="lpstr">
      <vt:lpstr>Office 主题</vt:lpstr>
      <vt:lpstr>Equation</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人教版数学六年级数学下册总复习</dc:title>
  <dc:creator>吉林梓翰教育图书有限公司</dc:creator>
  <cp:lastModifiedBy>lenovop</cp:lastModifiedBy>
  <cp:revision>1307</cp:revision>
  <dcterms:created xsi:type="dcterms:W3CDTF">2015-11-21T07:20:00Z</dcterms:created>
  <dcterms:modified xsi:type="dcterms:W3CDTF">2021-11-01T03:20:52Z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2052-10.1.0.5346</vt:lpwstr>
  </property>
</Properties>
</file>